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7" d="100"/>
          <a:sy n="57" d="100"/>
        </p:scale>
        <p:origin x="96" y="7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ith Hibbard" userId="9ecf83fcc94d4080" providerId="LiveId" clId="{EA9DBB96-7738-486A-A1F9-D00F4B017B29}"/>
    <pc:docChg chg="undo custSel addSld modSld">
      <pc:chgData name="Keith Hibbard" userId="9ecf83fcc94d4080" providerId="LiveId" clId="{EA9DBB96-7738-486A-A1F9-D00F4B017B29}" dt="2024-06-28T16:46:32.195" v="812" actId="20577"/>
      <pc:docMkLst>
        <pc:docMk/>
      </pc:docMkLst>
      <pc:sldChg chg="modSp mod">
        <pc:chgData name="Keith Hibbard" userId="9ecf83fcc94d4080" providerId="LiveId" clId="{EA9DBB96-7738-486A-A1F9-D00F4B017B29}" dt="2024-06-24T16:58:17.793" v="788" actId="27636"/>
        <pc:sldMkLst>
          <pc:docMk/>
          <pc:sldMk cId="3315131962" sldId="256"/>
        </pc:sldMkLst>
        <pc:spChg chg="mod">
          <ac:chgData name="Keith Hibbard" userId="9ecf83fcc94d4080" providerId="LiveId" clId="{EA9DBB96-7738-486A-A1F9-D00F4B017B29}" dt="2024-06-24T16:58:17.746" v="787"/>
          <ac:spMkLst>
            <pc:docMk/>
            <pc:sldMk cId="3315131962" sldId="256"/>
            <ac:spMk id="2" creationId="{D216D494-8518-4C1A-AB43-959F094B5654}"/>
          </ac:spMkLst>
        </pc:spChg>
        <pc:spChg chg="mod">
          <ac:chgData name="Keith Hibbard" userId="9ecf83fcc94d4080" providerId="LiveId" clId="{EA9DBB96-7738-486A-A1F9-D00F4B017B29}" dt="2024-06-24T16:58:17.793" v="788" actId="27636"/>
          <ac:spMkLst>
            <pc:docMk/>
            <pc:sldMk cId="3315131962" sldId="256"/>
            <ac:spMk id="3" creationId="{EFD9EBAE-79C0-4BD2-92C7-9A8A01EE85A7}"/>
          </ac:spMkLst>
        </pc:spChg>
      </pc:sldChg>
      <pc:sldChg chg="modSp mod">
        <pc:chgData name="Keith Hibbard" userId="9ecf83fcc94d4080" providerId="LiveId" clId="{EA9DBB96-7738-486A-A1F9-D00F4B017B29}" dt="2024-06-28T16:43:11.187" v="807" actId="20577"/>
        <pc:sldMkLst>
          <pc:docMk/>
          <pc:sldMk cId="3919937211" sldId="257"/>
        </pc:sldMkLst>
        <pc:spChg chg="mod">
          <ac:chgData name="Keith Hibbard" userId="9ecf83fcc94d4080" providerId="LiveId" clId="{EA9DBB96-7738-486A-A1F9-D00F4B017B29}" dt="2024-06-28T16:43:11.187" v="807" actId="20577"/>
          <ac:spMkLst>
            <pc:docMk/>
            <pc:sldMk cId="3919937211" sldId="257"/>
            <ac:spMk id="3" creationId="{AE9DF39C-C667-4090-85D5-C14EF0EC1537}"/>
          </ac:spMkLst>
        </pc:spChg>
      </pc:sldChg>
      <pc:sldChg chg="modSp mod">
        <pc:chgData name="Keith Hibbard" userId="9ecf83fcc94d4080" providerId="LiveId" clId="{EA9DBB96-7738-486A-A1F9-D00F4B017B29}" dt="2024-06-28T16:43:48.174" v="808" actId="20577"/>
        <pc:sldMkLst>
          <pc:docMk/>
          <pc:sldMk cId="3965149512" sldId="261"/>
        </pc:sldMkLst>
        <pc:spChg chg="mod">
          <ac:chgData name="Keith Hibbard" userId="9ecf83fcc94d4080" providerId="LiveId" clId="{EA9DBB96-7738-486A-A1F9-D00F4B017B29}" dt="2024-06-28T16:43:48.174" v="808" actId="20577"/>
          <ac:spMkLst>
            <pc:docMk/>
            <pc:sldMk cId="3965149512" sldId="261"/>
            <ac:spMk id="3" creationId="{F80C322C-C96B-46BD-9BDD-DA9A04F15A37}"/>
          </ac:spMkLst>
        </pc:spChg>
      </pc:sldChg>
      <pc:sldChg chg="modSp mod">
        <pc:chgData name="Keith Hibbard" userId="9ecf83fcc94d4080" providerId="LiveId" clId="{EA9DBB96-7738-486A-A1F9-D00F4B017B29}" dt="2024-06-24T16:56:31.379" v="784" actId="113"/>
        <pc:sldMkLst>
          <pc:docMk/>
          <pc:sldMk cId="3423436485" sldId="265"/>
        </pc:sldMkLst>
        <pc:spChg chg="mod">
          <ac:chgData name="Keith Hibbard" userId="9ecf83fcc94d4080" providerId="LiveId" clId="{EA9DBB96-7738-486A-A1F9-D00F4B017B29}" dt="2024-06-24T16:56:31.379" v="784" actId="113"/>
          <ac:spMkLst>
            <pc:docMk/>
            <pc:sldMk cId="3423436485" sldId="265"/>
            <ac:spMk id="3" creationId="{247D90FD-3CB1-4585-ACD8-E5AF56A851CC}"/>
          </ac:spMkLst>
        </pc:spChg>
      </pc:sldChg>
      <pc:sldChg chg="addSp modSp mod">
        <pc:chgData name="Keith Hibbard" userId="9ecf83fcc94d4080" providerId="LiveId" clId="{EA9DBB96-7738-486A-A1F9-D00F4B017B29}" dt="2024-06-28T16:46:32.195" v="812" actId="20577"/>
        <pc:sldMkLst>
          <pc:docMk/>
          <pc:sldMk cId="3549319674" sldId="267"/>
        </pc:sldMkLst>
        <pc:spChg chg="add mod">
          <ac:chgData name="Keith Hibbard" userId="9ecf83fcc94d4080" providerId="LiveId" clId="{EA9DBB96-7738-486A-A1F9-D00F4B017B29}" dt="2024-06-28T16:46:32.195" v="812" actId="20577"/>
          <ac:spMkLst>
            <pc:docMk/>
            <pc:sldMk cId="3549319674" sldId="267"/>
            <ac:spMk id="3" creationId="{DF737A8B-0A6F-4331-9BB7-CC6334ECC954}"/>
          </ac:spMkLst>
        </pc:spChg>
      </pc:sldChg>
      <pc:sldChg chg="addSp modSp new mod">
        <pc:chgData name="Keith Hibbard" userId="9ecf83fcc94d4080" providerId="LiveId" clId="{EA9DBB96-7738-486A-A1F9-D00F4B017B29}" dt="2024-06-24T17:00:02.718" v="802" actId="207"/>
        <pc:sldMkLst>
          <pc:docMk/>
          <pc:sldMk cId="2402447357" sldId="268"/>
        </pc:sldMkLst>
        <pc:spChg chg="add mod">
          <ac:chgData name="Keith Hibbard" userId="9ecf83fcc94d4080" providerId="LiveId" clId="{EA9DBB96-7738-486A-A1F9-D00F4B017B29}" dt="2024-06-24T17:00:02.718" v="802" actId="207"/>
          <ac:spMkLst>
            <pc:docMk/>
            <pc:sldMk cId="2402447357" sldId="268"/>
            <ac:spMk id="3" creationId="{93D2D0C1-CABA-4429-B4B1-F04984CFA63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1888892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3620761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52833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1687019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2094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3826732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4021388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674534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1459408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A20A2F-2997-43DB-A065-C219C9AB7AB9}"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2052275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A20A2F-2997-43DB-A065-C219C9AB7AB9}"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1690223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A20A2F-2997-43DB-A065-C219C9AB7AB9}" type="datetimeFigureOut">
              <a:rPr lang="en-US" smtClean="0"/>
              <a:t>6/28/2024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2576344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A20A2F-2997-43DB-A065-C219C9AB7AB9}" type="datetimeFigureOut">
              <a:rPr lang="en-US" smtClean="0"/>
              <a:t>6/28/2024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3584671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A20A2F-2997-43DB-A065-C219C9AB7AB9}" type="datetimeFigureOut">
              <a:rPr lang="en-US" smtClean="0"/>
              <a:t>6/28/2024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3341934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A20A2F-2997-43DB-A065-C219C9AB7AB9}"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238082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A20A2F-2997-43DB-A065-C219C9AB7AB9}"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5C27D-BFB1-4F41-95C0-47144C567CF7}" type="slidenum">
              <a:rPr lang="en-US" smtClean="0"/>
              <a:t>‹#›</a:t>
            </a:fld>
            <a:endParaRPr lang="en-US"/>
          </a:p>
        </p:txBody>
      </p:sp>
    </p:spTree>
    <p:extLst>
      <p:ext uri="{BB962C8B-B14F-4D97-AF65-F5344CB8AC3E}">
        <p14:creationId xmlns:p14="http://schemas.microsoft.com/office/powerpoint/2010/main" val="2303686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AA20A2F-2997-43DB-A065-C219C9AB7AB9}" type="datetimeFigureOut">
              <a:rPr lang="en-US" smtClean="0"/>
              <a:t>6/28/2024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A5C27D-BFB1-4F41-95C0-47144C567CF7}" type="slidenum">
              <a:rPr lang="en-US" smtClean="0"/>
              <a:t>‹#›</a:t>
            </a:fld>
            <a:endParaRPr lang="en-US"/>
          </a:p>
        </p:txBody>
      </p:sp>
    </p:spTree>
    <p:extLst>
      <p:ext uri="{BB962C8B-B14F-4D97-AF65-F5344CB8AC3E}">
        <p14:creationId xmlns:p14="http://schemas.microsoft.com/office/powerpoint/2010/main" val="12807802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reuters.com/article/us-amazon-com-jobs-automation-" TargetMode="External"/><Relationship Id="rId2" Type="http://schemas.openxmlformats.org/officeDocument/2006/relationships/hyperlink" Target="http://www.propublica.org/article/machin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link.springer.com/article/10.1007/s10796-021-10156-2#ref-CR61"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6D494-8518-4C1A-AB43-959F094B5654}"/>
              </a:ext>
            </a:extLst>
          </p:cNvPr>
          <p:cNvSpPr>
            <a:spLocks noGrp="1"/>
          </p:cNvSpPr>
          <p:nvPr>
            <p:ph type="ctrTitle"/>
          </p:nvPr>
        </p:nvSpPr>
        <p:spPr/>
        <p:txBody>
          <a:bodyPr/>
          <a:lstStyle/>
          <a:p>
            <a:r>
              <a:rPr lang="en-US" dirty="0"/>
              <a:t>Bias and Discrimination of Artificial Intelligence</a:t>
            </a:r>
          </a:p>
        </p:txBody>
      </p:sp>
      <p:sp>
        <p:nvSpPr>
          <p:cNvPr id="3" name="Subtitle 2">
            <a:extLst>
              <a:ext uri="{FF2B5EF4-FFF2-40B4-BE49-F238E27FC236}">
                <a16:creationId xmlns:a16="http://schemas.microsoft.com/office/drawing/2014/main" id="{EFD9EBAE-79C0-4BD2-92C7-9A8A01EE85A7}"/>
              </a:ext>
            </a:extLst>
          </p:cNvPr>
          <p:cNvSpPr>
            <a:spLocks noGrp="1"/>
          </p:cNvSpPr>
          <p:nvPr>
            <p:ph type="subTitle" idx="1"/>
          </p:nvPr>
        </p:nvSpPr>
        <p:spPr/>
        <p:txBody>
          <a:bodyPr>
            <a:normAutofit lnSpcReduction="10000"/>
          </a:bodyPr>
          <a:lstStyle/>
          <a:p>
            <a:r>
              <a:rPr lang="en-US" dirty="0"/>
              <a:t>Keith Hibbard</a:t>
            </a:r>
          </a:p>
          <a:p>
            <a:r>
              <a:rPr lang="en-US" dirty="0"/>
              <a:t>Professor </a:t>
            </a:r>
            <a:r>
              <a:rPr lang="en-US" dirty="0" err="1"/>
              <a:t>Bokone</a:t>
            </a:r>
            <a:endParaRPr lang="en-US" dirty="0"/>
          </a:p>
          <a:p>
            <a:r>
              <a:rPr lang="en-US" dirty="0"/>
              <a:t>CIT 262</a:t>
            </a:r>
          </a:p>
        </p:txBody>
      </p:sp>
    </p:spTree>
    <p:extLst>
      <p:ext uri="{BB962C8B-B14F-4D97-AF65-F5344CB8AC3E}">
        <p14:creationId xmlns:p14="http://schemas.microsoft.com/office/powerpoint/2010/main" val="3315131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7D90FD-3CB1-4585-ACD8-E5AF56A851CC}"/>
              </a:ext>
            </a:extLst>
          </p:cNvPr>
          <p:cNvSpPr txBox="1"/>
          <p:nvPr/>
        </p:nvSpPr>
        <p:spPr>
          <a:xfrm>
            <a:off x="0" y="0"/>
            <a:ext cx="12192000" cy="6085640"/>
          </a:xfrm>
          <a:prstGeom prst="rect">
            <a:avLst/>
          </a:prstGeom>
          <a:noFill/>
        </p:spPr>
        <p:txBody>
          <a:bodyPr wrap="square">
            <a:spAutoFit/>
          </a:bodyPr>
          <a:lstStyle/>
          <a:p>
            <a:pPr marL="0" marR="0" algn="ctr">
              <a:lnSpc>
                <a:spcPct val="107000"/>
              </a:lnSpc>
              <a:spcBef>
                <a:spcPts val="0"/>
              </a:spcBef>
              <a:spcAft>
                <a:spcPts val="800"/>
              </a:spcAft>
            </a:pPr>
            <a:r>
              <a:rPr lang="en-US" sz="40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VIRTUE ETHICS</a:t>
            </a:r>
          </a:p>
          <a:p>
            <a:pPr marL="0" marR="0" algn="ctr">
              <a:lnSpc>
                <a:spcPct val="107000"/>
              </a:lnSpc>
              <a:spcBef>
                <a:spcPts val="0"/>
              </a:spcBef>
              <a:spcAft>
                <a:spcPts val="800"/>
              </a:spcAft>
            </a:pPr>
            <a:endParaRPr lang="en-US" sz="32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latin typeface="Calibri" panose="020F0502020204030204" pitchFamily="34" charset="0"/>
                <a:ea typeface="Calibri" panose="020F0502020204030204" pitchFamily="34" charset="0"/>
                <a:cs typeface="Times New Roman" panose="02020603050405020304" pitchFamily="18" charset="0"/>
              </a:rPr>
              <a:t>Virtue ethics gives us guidance on this example because AI should support virtues such as justice, integrity, and fairness. </a:t>
            </a:r>
          </a:p>
          <a:p>
            <a:pPr marL="0" marR="0">
              <a:lnSpc>
                <a:spcPct val="107000"/>
              </a:lnSpc>
              <a:spcBef>
                <a:spcPts val="0"/>
              </a:spcBef>
              <a:spcAft>
                <a:spcPts val="800"/>
              </a:spcAft>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Gender inequality is a violation of the virtues of justice and fairness in that it doesn’t treat men and women the same. </a:t>
            </a:r>
          </a:p>
          <a:p>
            <a:pPr marL="0" marR="0">
              <a:lnSpc>
                <a:spcPct val="107000"/>
              </a:lnSpc>
              <a:spcBef>
                <a:spcPts val="0"/>
              </a:spcBef>
              <a:spcAft>
                <a:spcPts val="800"/>
              </a:spcAft>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latin typeface="Calibri" panose="020F0502020204030204" pitchFamily="34" charset="0"/>
                <a:ea typeface="Calibri" panose="020F0502020204030204" pitchFamily="34" charset="0"/>
                <a:cs typeface="Times New Roman" panose="02020603050405020304" pitchFamily="18" charset="0"/>
              </a:rPr>
              <a:t>AI systems should operate without discriminations based on race, gender, or sexual orientation.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3436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D4C5DC-8A5B-4C55-A76A-B1AB6C6E8AF2}"/>
              </a:ext>
            </a:extLst>
          </p:cNvPr>
          <p:cNvSpPr txBox="1"/>
          <p:nvPr/>
        </p:nvSpPr>
        <p:spPr>
          <a:xfrm>
            <a:off x="0" y="0"/>
            <a:ext cx="12192000" cy="8188395"/>
          </a:xfrm>
          <a:prstGeom prst="rect">
            <a:avLst/>
          </a:prstGeom>
          <a:noFill/>
        </p:spPr>
        <p:txBody>
          <a:bodyPr wrap="square">
            <a:spAutoFit/>
          </a:bodyPr>
          <a:lstStyle/>
          <a:p>
            <a:pPr marL="0" marR="0" algn="ctr">
              <a:lnSpc>
                <a:spcPct val="107000"/>
              </a:lnSpc>
              <a:spcBef>
                <a:spcPts val="0"/>
              </a:spcBef>
              <a:spcAft>
                <a:spcPts val="800"/>
              </a:spcAft>
            </a:pPr>
            <a:r>
              <a:rPr lang="en-US" sz="3600" b="1" dirty="0">
                <a:effectLst/>
                <a:latin typeface="Arial" panose="020B0604020202020204" pitchFamily="34" charset="0"/>
                <a:ea typeface="Calibri" panose="020F0502020204030204" pitchFamily="34" charset="0"/>
                <a:cs typeface="Arial" panose="020B0604020202020204" pitchFamily="34" charset="0"/>
              </a:rPr>
              <a:t>Technology ethics to address this issue include:</a:t>
            </a:r>
          </a:p>
          <a:p>
            <a:pPr marL="0" marR="0" algn="ctr">
              <a:lnSpc>
                <a:spcPct val="107000"/>
              </a:lnSpc>
              <a:spcBef>
                <a:spcPts val="0"/>
              </a:spcBef>
              <a:spcAft>
                <a:spcPts val="800"/>
              </a:spcAft>
            </a:pPr>
            <a:endParaRPr lang="en-US" sz="3600" b="1" dirty="0">
              <a:latin typeface="Arial" panose="020B060402020202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en-US" sz="2400" dirty="0">
                <a:effectLst/>
                <a:latin typeface="Arial" panose="020B0604020202020204" pitchFamily="34" charset="0"/>
                <a:ea typeface="Calibri" panose="020F0502020204030204" pitchFamily="34" charset="0"/>
                <a:cs typeface="Arial" panose="020B0604020202020204" pitchFamily="34" charset="0"/>
              </a:rPr>
              <a:t>Audits of the Amazon AI system to detect and measure the results provided.</a:t>
            </a:r>
          </a:p>
          <a:p>
            <a:pPr>
              <a:lnSpc>
                <a:spcPct val="107000"/>
              </a:lnSpc>
              <a:spcAft>
                <a:spcPts val="8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en-US" sz="2400" dirty="0">
                <a:effectLst/>
                <a:latin typeface="Arial" panose="020B0604020202020204" pitchFamily="34" charset="0"/>
                <a:ea typeface="Calibri" panose="020F0502020204030204" pitchFamily="34" charset="0"/>
                <a:cs typeface="Arial" panose="020B0604020202020204" pitchFamily="34" charset="0"/>
              </a:rPr>
              <a:t>Implementation of training data sets to include a more diverse applicant pool and remove old data that was not representative of gender neutrality. </a:t>
            </a:r>
          </a:p>
          <a:p>
            <a:pPr>
              <a:lnSpc>
                <a:spcPct val="107000"/>
              </a:lnSpc>
              <a:spcAft>
                <a:spcPts val="8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en-US" sz="2400" dirty="0">
                <a:latin typeface="Arial" panose="020B0604020202020204" pitchFamily="34" charset="0"/>
                <a:ea typeface="Calibri" panose="020F0502020204030204" pitchFamily="34" charset="0"/>
                <a:cs typeface="Arial" panose="020B0604020202020204" pitchFamily="34" charset="0"/>
              </a:rPr>
              <a:t>Diversity in AI programmers to ensure AI is not focused on gender as a deciding factor in algorithms.</a:t>
            </a:r>
          </a:p>
          <a:p>
            <a:pPr>
              <a:lnSpc>
                <a:spcPct val="107000"/>
              </a:lnSpc>
              <a:spcAft>
                <a:spcPts val="8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Ways in which I would have acted to eliminate bias introduced by the  AI software include following ethical principles of virtue theory and employing the above listed technology ethics to ensure gender discrimination was identified and AI systems were revised to eliminate the inequalities. </a:t>
            </a:r>
          </a:p>
          <a:p>
            <a:pPr marL="0" marR="0">
              <a:lnSpc>
                <a:spcPct val="107000"/>
              </a:lnSpc>
              <a:spcBef>
                <a:spcPts val="0"/>
              </a:spcBef>
              <a:spcAft>
                <a:spcPts val="800"/>
              </a:spcAft>
            </a:pPr>
            <a:endParaRPr lang="en-US" sz="3600" b="1"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36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04595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737A8B-0A6F-4331-9BB7-CC6334ECC954}"/>
              </a:ext>
            </a:extLst>
          </p:cNvPr>
          <p:cNvSpPr txBox="1"/>
          <p:nvPr/>
        </p:nvSpPr>
        <p:spPr>
          <a:xfrm>
            <a:off x="0" y="0"/>
            <a:ext cx="12192000" cy="6055568"/>
          </a:xfrm>
          <a:prstGeom prst="rect">
            <a:avLst/>
          </a:prstGeom>
          <a:noFill/>
        </p:spPr>
        <p:txBody>
          <a:bodyPr wrap="square">
            <a:spAutoFit/>
          </a:bodyPr>
          <a:lstStyle/>
          <a:p>
            <a:pPr marR="0" algn="ctr">
              <a:lnSpc>
                <a:spcPct val="107000"/>
              </a:lnSpc>
              <a:spcBef>
                <a:spcPts val="0"/>
              </a:spcBef>
              <a:spcAft>
                <a:spcPts val="800"/>
              </a:spcAft>
            </a:pPr>
            <a:endParaRPr lang="en-US" sz="3200" dirty="0">
              <a:effectLst/>
              <a:latin typeface="Arial" panose="020B0604020202020204" pitchFamily="34" charset="0"/>
              <a:ea typeface="Calibri" panose="020F0502020204030204" pitchFamily="34" charset="0"/>
              <a:cs typeface="Arial" panose="020B0604020202020204" pitchFamily="34" charset="0"/>
            </a:endParaRPr>
          </a:p>
          <a:p>
            <a:pPr marR="0" algn="ctr">
              <a:lnSpc>
                <a:spcPct val="107000"/>
              </a:lnSpc>
              <a:spcBef>
                <a:spcPts val="0"/>
              </a:spcBef>
              <a:spcAft>
                <a:spcPts val="800"/>
              </a:spcAft>
            </a:pPr>
            <a:endParaRPr lang="en-US" sz="3200" dirty="0">
              <a:latin typeface="Arial" panose="020B0604020202020204" pitchFamily="34" charset="0"/>
              <a:ea typeface="Calibri" panose="020F0502020204030204" pitchFamily="34" charset="0"/>
              <a:cs typeface="Arial" panose="020B0604020202020204" pitchFamily="34" charset="0"/>
            </a:endParaRPr>
          </a:p>
          <a:p>
            <a:pPr marR="0" algn="ctr">
              <a:lnSpc>
                <a:spcPct val="107000"/>
              </a:lnSpc>
              <a:spcBef>
                <a:spcPts val="0"/>
              </a:spcBef>
              <a:spcAft>
                <a:spcPts val="800"/>
              </a:spcAft>
            </a:pPr>
            <a:r>
              <a:rPr lang="en-US" sz="3200" dirty="0">
                <a:effectLst/>
                <a:latin typeface="Arial" panose="020B0604020202020204" pitchFamily="34" charset="0"/>
                <a:ea typeface="Calibri" panose="020F0502020204030204" pitchFamily="34" charset="0"/>
                <a:cs typeface="Arial" panose="020B0604020202020204" pitchFamily="34" charset="0"/>
              </a:rPr>
              <a:t>Because of the examples of bias and discrimination I have researched, I realize these issues are a pressing issue of AI. In my future work there will be data sets of military service members of all races and genders and I will need to ensure I am aware of the potential of bias and discrimination when working with any AI technology. I can employ ethical principles to ensure I am making correct decisions and using the options provided with technology ethics, I can be mindful and react correctly in any situation that arises. </a:t>
            </a:r>
          </a:p>
        </p:txBody>
      </p:sp>
    </p:spTree>
    <p:extLst>
      <p:ext uri="{BB962C8B-B14F-4D97-AF65-F5344CB8AC3E}">
        <p14:creationId xmlns:p14="http://schemas.microsoft.com/office/powerpoint/2010/main" val="3549319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D2D0C1-CABA-4429-B4B1-F04984CFA63A}"/>
              </a:ext>
            </a:extLst>
          </p:cNvPr>
          <p:cNvSpPr txBox="1"/>
          <p:nvPr/>
        </p:nvSpPr>
        <p:spPr>
          <a:xfrm>
            <a:off x="0" y="0"/>
            <a:ext cx="12192000" cy="6387903"/>
          </a:xfrm>
          <a:prstGeom prst="rect">
            <a:avLst/>
          </a:prstGeom>
          <a:noFill/>
        </p:spPr>
        <p:txBody>
          <a:bodyPr wrap="square">
            <a:spAutoFit/>
          </a:bodyPr>
          <a:lstStyle/>
          <a:p>
            <a:pPr marR="0" algn="ctr">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WORKS CITED</a:t>
            </a:r>
          </a:p>
          <a:p>
            <a:pPr marR="0" algn="ctr">
              <a:lnSpc>
                <a:spcPct val="107000"/>
              </a:lnSpc>
              <a:spcBef>
                <a:spcPts val="0"/>
              </a:spcBef>
              <a:spcAft>
                <a:spcPts val="8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r>
              <a:rPr lang="en-US" sz="2000" dirty="0">
                <a:effectLst/>
              </a:rPr>
              <a:t>Angwin, Julia, et al. “Machine Bias.” </a:t>
            </a:r>
            <a:r>
              <a:rPr lang="en-US" sz="2000" i="1" dirty="0">
                <a:effectLst/>
              </a:rPr>
              <a:t>ProPublica</a:t>
            </a:r>
            <a:r>
              <a:rPr lang="en-US" sz="2000" dirty="0">
                <a:effectLst/>
              </a:rPr>
              <a:t>, 23 May 2016, 	</a:t>
            </a:r>
            <a:r>
              <a:rPr lang="en-US" sz="2000" dirty="0">
                <a:effectLst/>
                <a:hlinkClick r:id="rId2">
                  <a:extLst>
                    <a:ext uri="{A12FA001-AC4F-418D-AE19-62706E023703}">
                      <ahyp:hlinkClr xmlns:ahyp="http://schemas.microsoft.com/office/drawing/2018/hyperlinkcolor" val="tx"/>
                    </a:ext>
                  </a:extLst>
                </a:hlinkClick>
              </a:rPr>
              <a:t>www.propublica.org/article/machine</a:t>
            </a:r>
            <a:r>
              <a:rPr lang="en-US" sz="2000" dirty="0">
                <a:solidFill>
                  <a:srgbClr val="99CA3C"/>
                </a:solidFill>
                <a:effectLst/>
                <a:hlinkClick r:id="rId2">
                  <a:extLst>
                    <a:ext uri="{A12FA001-AC4F-418D-AE19-62706E023703}">
                      <ahyp:hlinkClr xmlns:ahyp="http://schemas.microsoft.com/office/drawing/2018/hyperlinkcolor" val="tx"/>
                    </a:ext>
                  </a:extLst>
                </a:hlinkClick>
              </a:rPr>
              <a:t>-</a:t>
            </a:r>
            <a:r>
              <a:rPr lang="en-US" sz="2000" dirty="0">
                <a:effectLst/>
              </a:rPr>
              <a:t>	bias-risk-assessments-in-criminal-sentencing. </a:t>
            </a:r>
          </a:p>
          <a:p>
            <a:endParaRPr lang="en-US" sz="2000" dirty="0">
              <a:effectLst/>
            </a:endParaRPr>
          </a:p>
          <a:p>
            <a:r>
              <a:rPr lang="en-US" sz="2000" dirty="0" err="1">
                <a:effectLst/>
              </a:rPr>
              <a:t>Dastin</a:t>
            </a:r>
            <a:r>
              <a:rPr lang="en-US" sz="2000" dirty="0">
                <a:effectLst/>
              </a:rPr>
              <a:t>, Jeffrey. “Insight - Amazon Scraps Secret AI Recruiting Tool That Showed Bias against 	Women | 	Reuters.” </a:t>
            </a:r>
            <a:r>
              <a:rPr lang="en-US" sz="2000" i="1" dirty="0">
                <a:effectLst/>
              </a:rPr>
              <a:t>Amazon Scraps Secret AI Recruiting Tool That Showed Bias against 	Women</a:t>
            </a:r>
            <a:r>
              <a:rPr lang="en-US" sz="2000" dirty="0">
                <a:effectLst/>
              </a:rPr>
              <a:t>, 10 Oct. 	2018, </a:t>
            </a:r>
            <a:r>
              <a:rPr lang="en-US" sz="2000" dirty="0">
                <a:effectLst/>
                <a:hlinkClick r:id="rId3">
                  <a:extLst>
                    <a:ext uri="{A12FA001-AC4F-418D-AE19-62706E023703}">
                      <ahyp:hlinkClr xmlns:ahyp="http://schemas.microsoft.com/office/drawing/2018/hyperlinkcolor" val="tx"/>
                    </a:ext>
                  </a:extLst>
                </a:hlinkClick>
              </a:rPr>
              <a:t>www.reuters.com/article/us-amazon-com-jobs-automation-</a:t>
            </a:r>
            <a:r>
              <a:rPr lang="en-US" sz="2000" dirty="0">
                <a:effectLst/>
              </a:rPr>
              <a:t>	insight-idUSKCN1MK08G/. </a:t>
            </a:r>
          </a:p>
          <a:p>
            <a:endParaRPr lang="en-US" sz="2000" dirty="0">
              <a:effectLst/>
            </a:endParaRPr>
          </a:p>
          <a:p>
            <a:r>
              <a:rPr lang="en-US" sz="2000" dirty="0">
                <a:effectLst/>
              </a:rPr>
              <a:t>Gupta, </a:t>
            </a:r>
            <a:r>
              <a:rPr lang="en-US" sz="2000" dirty="0" err="1">
                <a:effectLst/>
              </a:rPr>
              <a:t>Manjul</a:t>
            </a:r>
            <a:r>
              <a:rPr lang="en-US" sz="2000" dirty="0">
                <a:effectLst/>
              </a:rPr>
              <a:t>, et al. “Questioning Racial and Gender Bias in AI-Based Recommendations: Do 	Espoused National Cultural Values Matter? - Information Systems Frontiers.” </a:t>
            </a:r>
            <a:r>
              <a:rPr lang="en-US" sz="2000" i="1" dirty="0">
                <a:effectLst/>
              </a:rPr>
              <a:t>SpringerLink</a:t>
            </a:r>
            <a:r>
              <a:rPr lang="en-US" sz="2000" dirty="0">
                <a:effectLst/>
              </a:rPr>
              <a:t>, 	Springer 	US, 20 June 2021, link.springer.com/article/10.1007/s10796-021-10156-2. </a:t>
            </a:r>
          </a:p>
          <a:p>
            <a:endParaRPr lang="en-US" sz="2000" dirty="0">
              <a:effectLst/>
            </a:endParaRPr>
          </a:p>
          <a:p>
            <a:r>
              <a:rPr lang="en-US" sz="2000" dirty="0">
                <a:effectLst/>
              </a:rPr>
              <a:t>Howard, Ayanna, and Jason </a:t>
            </a:r>
            <a:r>
              <a:rPr lang="en-US" sz="2000" dirty="0" err="1">
                <a:effectLst/>
              </a:rPr>
              <a:t>Borenstein</a:t>
            </a:r>
            <a:r>
              <a:rPr lang="en-US" sz="2000" dirty="0">
                <a:effectLst/>
              </a:rPr>
              <a:t>. “The Ugly Truth about Ourselves and Our Robot 	Creations: The 	Problem of Bias and Social Inequity - Science and Engineering Ethics.” 	</a:t>
            </a:r>
            <a:r>
              <a:rPr lang="en-US" sz="2000" i="1" dirty="0">
                <a:effectLst/>
              </a:rPr>
              <a:t>SpringerLink</a:t>
            </a:r>
            <a:r>
              <a:rPr lang="en-US" sz="2000" dirty="0">
                <a:effectLst/>
              </a:rPr>
              <a:t>, Springer 	Netherlands, 21 Sept. 2017, 	link.springer.com/article/10.1007/s11948-017-9975-2. </a:t>
            </a:r>
          </a:p>
          <a:p>
            <a:pPr marR="0">
              <a:lnSpc>
                <a:spcPct val="107000"/>
              </a:lnSpc>
              <a:spcBef>
                <a:spcPts val="0"/>
              </a:spcBef>
              <a:spcAft>
                <a:spcPts val="800"/>
              </a:spcAft>
            </a:pPr>
            <a:endParaRPr lang="en-US" sz="2800" dirty="0">
              <a:latin typeface="Arial" panose="020B0604020202020204" pitchFamily="34" charset="0"/>
              <a:ea typeface="Calibri" panose="020F0502020204030204" pitchFamily="34" charset="0"/>
              <a:cs typeface="Arial" panose="020B0604020202020204" pitchFamily="34" charset="0"/>
            </a:endParaRPr>
          </a:p>
          <a:p>
            <a:pPr marR="0">
              <a:lnSpc>
                <a:spcPct val="107000"/>
              </a:lnSpc>
              <a:spcBef>
                <a:spcPts val="0"/>
              </a:spcBef>
              <a:spcAft>
                <a:spcPts val="800"/>
              </a:spcAft>
            </a:pP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02447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9DF39C-C667-4090-85D5-C14EF0EC1537}"/>
              </a:ext>
            </a:extLst>
          </p:cNvPr>
          <p:cNvSpPr txBox="1"/>
          <p:nvPr/>
        </p:nvSpPr>
        <p:spPr>
          <a:xfrm>
            <a:off x="0" y="254000"/>
            <a:ext cx="12192000" cy="6055568"/>
          </a:xfrm>
          <a:prstGeom prst="rect">
            <a:avLst/>
          </a:prstGeom>
          <a:noFill/>
        </p:spPr>
        <p:txBody>
          <a:bodyPr wrap="square">
            <a:spAutoFit/>
          </a:bodyPr>
          <a:lstStyle/>
          <a:p>
            <a:pPr marL="457200" marR="0" indent="-457200">
              <a:lnSpc>
                <a:spcPct val="107000"/>
              </a:lnSpc>
              <a:spcBef>
                <a:spcPts val="0"/>
              </a:spcBef>
              <a:spcAft>
                <a:spcPts val="80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Arial" panose="020B0604020202020204" pitchFamily="34" charset="0"/>
              </a:rPr>
              <a:t>The bias and discrimination that is prevalent in AI increases inequalities that present day society strives to rectify. Knowing that bias and discrimination occur within AI should be the focal point when we decide on what data to enter and how we build algorithms to analyze that data. </a:t>
            </a:r>
          </a:p>
          <a:p>
            <a:pPr marL="457200" indent="-457200">
              <a:lnSpc>
                <a:spcPct val="107000"/>
              </a:lnSpc>
              <a:spcAft>
                <a:spcPts val="80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Arial" panose="020B0604020202020204" pitchFamily="34" charset="0"/>
              </a:rPr>
              <a:t>Lack of transparency and a failure of accountability are ethical dilemmas created by bias and discrimination in artificial intelligence (AI). </a:t>
            </a:r>
          </a:p>
          <a:p>
            <a:pPr marL="457200" marR="0" indent="-457200">
              <a:lnSpc>
                <a:spcPct val="107000"/>
              </a:lnSpc>
              <a:spcBef>
                <a:spcPts val="0"/>
              </a:spcBef>
              <a:spcAft>
                <a:spcPts val="80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Arial" panose="020B0604020202020204" pitchFamily="34" charset="0"/>
              </a:rPr>
              <a:t>Issues such as data bias, algorithmic bias, discrimination, and global inequality are all important considerations when utilizing AI.  </a:t>
            </a:r>
          </a:p>
        </p:txBody>
      </p:sp>
    </p:spTree>
    <p:extLst>
      <p:ext uri="{BB962C8B-B14F-4D97-AF65-F5344CB8AC3E}">
        <p14:creationId xmlns:p14="http://schemas.microsoft.com/office/powerpoint/2010/main" val="391993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8CEAA3-0197-49F3-BA46-A7E116F74A9D}"/>
              </a:ext>
            </a:extLst>
          </p:cNvPr>
          <p:cNvSpPr txBox="1"/>
          <p:nvPr/>
        </p:nvSpPr>
        <p:spPr>
          <a:xfrm>
            <a:off x="0" y="0"/>
            <a:ext cx="12192000" cy="6978577"/>
          </a:xfrm>
          <a:prstGeom prst="rect">
            <a:avLst/>
          </a:prstGeom>
          <a:noFill/>
        </p:spPr>
        <p:txBody>
          <a:bodyPr wrap="square">
            <a:spAutoFit/>
          </a:bodyPr>
          <a:lstStyle/>
          <a:p>
            <a:pPr marL="0" marR="0">
              <a:lnSpc>
                <a:spcPct val="107000"/>
              </a:lnSpc>
              <a:spcBef>
                <a:spcPts val="0"/>
              </a:spcBef>
              <a:spcAft>
                <a:spcPts val="800"/>
              </a:spcAft>
            </a:pPr>
            <a:r>
              <a:rPr lang="en-US" sz="3200" dirty="0">
                <a:latin typeface="Calibri" panose="020F0502020204030204" pitchFamily="34" charset="0"/>
                <a:ea typeface="Calibri" panose="020F0502020204030204" pitchFamily="34" charset="0"/>
                <a:cs typeface="Times New Roman" panose="02020603050405020304" pitchFamily="18" charset="0"/>
              </a:rPr>
              <a:t>Ignoring</a:t>
            </a:r>
            <a:r>
              <a:rPr lang="en-US" sz="3200" dirty="0">
                <a:effectLst/>
                <a:latin typeface="Calibri" panose="020F0502020204030204" pitchFamily="34" charset="0"/>
                <a:ea typeface="Calibri" panose="020F0502020204030204" pitchFamily="34" charset="0"/>
                <a:cs typeface="Times New Roman" panose="02020603050405020304" pitchFamily="18" charset="0"/>
              </a:rPr>
              <a:t> Bias and Discrimination in AI violates the following ethical principles:</a:t>
            </a:r>
          </a:p>
          <a:p>
            <a:pPr marL="0" marR="0" algn="ctr">
              <a:lnSpc>
                <a:spcPct val="107000"/>
              </a:lnSpc>
              <a:spcBef>
                <a:spcPts val="0"/>
              </a:spcBef>
              <a:spcAft>
                <a:spcPts val="800"/>
              </a:spcAft>
            </a:pPr>
            <a:r>
              <a:rPr lang="en-US"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UTILITARINAISM</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Doing the thing to maximize the happiness and well-being of the greatest number of people.</a:t>
            </a:r>
          </a:p>
          <a:p>
            <a:pPr marL="0" marR="0" algn="ctr">
              <a:lnSpc>
                <a:spcPct val="107000"/>
              </a:lnSpc>
              <a:spcBef>
                <a:spcPts val="0"/>
              </a:spcBef>
              <a:spcAft>
                <a:spcPts val="800"/>
              </a:spcAft>
            </a:pPr>
            <a:r>
              <a:rPr lang="en-US"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DUTY ETHICS</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An action is right if it follows a set rule or duty despite any consequences.</a:t>
            </a:r>
          </a:p>
          <a:p>
            <a:pPr marL="0" marR="0" algn="ctr">
              <a:lnSpc>
                <a:spcPct val="107000"/>
              </a:lnSpc>
              <a:spcBef>
                <a:spcPts val="0"/>
              </a:spcBef>
              <a:spcAft>
                <a:spcPts val="800"/>
              </a:spcAft>
            </a:pPr>
            <a:r>
              <a:rPr lang="en-US"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VIRTUE ETHICS</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An action is right if it supports integrity, honesty, and is fair.</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35397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5D43A2-B2E0-4E5C-B024-86ECFBF3E34C}"/>
              </a:ext>
            </a:extLst>
          </p:cNvPr>
          <p:cNvSpPr txBox="1"/>
          <p:nvPr/>
        </p:nvSpPr>
        <p:spPr>
          <a:xfrm>
            <a:off x="0" y="0"/>
            <a:ext cx="12192000" cy="6084871"/>
          </a:xfrm>
          <a:prstGeom prst="rect">
            <a:avLst/>
          </a:prstGeom>
          <a:noFill/>
        </p:spPr>
        <p:txBody>
          <a:bodyPr wrap="square">
            <a:spAutoFit/>
          </a:bodyPr>
          <a:lstStyle/>
          <a:p>
            <a:pPr marL="0" marR="0">
              <a:lnSpc>
                <a:spcPct val="107000"/>
              </a:lnSpc>
              <a:spcBef>
                <a:spcPts val="0"/>
              </a:spcBef>
              <a:spcAft>
                <a:spcPts val="800"/>
              </a:spcAft>
            </a:pPr>
            <a:r>
              <a:rPr lang="en-US" sz="3600" dirty="0">
                <a:effectLst/>
                <a:latin typeface="Arial" panose="020B0604020202020204" pitchFamily="34" charset="0"/>
                <a:ea typeface="Calibri" panose="020F0502020204030204" pitchFamily="34" charset="0"/>
                <a:cs typeface="Arial" panose="020B0604020202020204" pitchFamily="34" charset="0"/>
              </a:rPr>
              <a:t>Failure to eliminate bias and discrimination in AI programs leads to:</a:t>
            </a:r>
          </a:p>
          <a:p>
            <a:pPr marL="0" marR="0">
              <a:lnSpc>
                <a:spcPct val="107000"/>
              </a:lnSpc>
              <a:spcBef>
                <a:spcPts val="0"/>
              </a:spcBef>
              <a:spcAft>
                <a:spcPts val="800"/>
              </a:spcAft>
            </a:pPr>
            <a:endParaRPr lang="en-US" sz="36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0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INEQUALITY</a:t>
            </a:r>
            <a:r>
              <a:rPr lang="en-US" sz="2000" dirty="0">
                <a:effectLst/>
                <a:latin typeface="Arial" panose="020B0604020202020204" pitchFamily="34" charset="0"/>
                <a:ea typeface="Calibri" panose="020F0502020204030204" pitchFamily="34" charset="0"/>
                <a:cs typeface="Arial" panose="020B0604020202020204" pitchFamily="34" charset="0"/>
              </a:rPr>
              <a:t> – AI that creates bias based on factors such as race, gender and sexual orientation promotes inequality. As these systems acquire more data for algorithms the machine learns favor a certain “type” of person rather than make decisions based on all aspects of a person.</a:t>
            </a:r>
          </a:p>
          <a:p>
            <a:pPr marL="0" marR="0">
              <a:lnSpc>
                <a:spcPct val="107000"/>
              </a:lnSpc>
              <a:spcBef>
                <a:spcPts val="0"/>
              </a:spcBef>
              <a:spcAft>
                <a:spcPts val="80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0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LOSS OF TRUST </a:t>
            </a:r>
            <a:r>
              <a:rPr lang="en-US" sz="2000" dirty="0">
                <a:effectLst/>
                <a:latin typeface="Arial" panose="020B0604020202020204" pitchFamily="34" charset="0"/>
                <a:ea typeface="Calibri" panose="020F0502020204030204" pitchFamily="34" charset="0"/>
                <a:cs typeface="Arial" panose="020B0604020202020204" pitchFamily="34" charset="0"/>
              </a:rPr>
              <a:t>– The public’s perception of AI systems that contain bias or discriminate leads to the resistance. If a machine can’t operate without bias or discrimination, why would we trust the results the machine produces?</a:t>
            </a:r>
          </a:p>
          <a:p>
            <a:pPr marL="0" marR="0">
              <a:lnSpc>
                <a:spcPct val="107000"/>
              </a:lnSpc>
              <a:spcBef>
                <a:spcPts val="0"/>
              </a:spcBef>
              <a:spcAft>
                <a:spcPts val="80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000" b="1" dirty="0">
                <a:effectLst/>
                <a:latin typeface="Arial" panose="020B0604020202020204" pitchFamily="34" charset="0"/>
                <a:ea typeface="Calibri" panose="020F0502020204030204" pitchFamily="34" charset="0"/>
                <a:cs typeface="Arial" panose="020B0604020202020204" pitchFamily="34" charset="0"/>
              </a:rPr>
              <a:t> </a:t>
            </a:r>
            <a:r>
              <a:rPr lang="en-US" sz="20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LEGAL CONSEQUENCES </a:t>
            </a:r>
            <a:r>
              <a:rPr lang="en-US" sz="2000" dirty="0">
                <a:effectLst/>
                <a:latin typeface="Arial" panose="020B0604020202020204" pitchFamily="34" charset="0"/>
                <a:ea typeface="Calibri" panose="020F0502020204030204" pitchFamily="34" charset="0"/>
                <a:cs typeface="Arial" panose="020B0604020202020204" pitchFamily="34" charset="0"/>
              </a:rPr>
              <a:t>– Bias and discrimination violate civil rights laws in the US. AI systems that contain bias or are discriminating are violating the protections afforded to individual under anti-discrimination laws. </a:t>
            </a:r>
          </a:p>
        </p:txBody>
      </p:sp>
    </p:spTree>
    <p:extLst>
      <p:ext uri="{BB962C8B-B14F-4D97-AF65-F5344CB8AC3E}">
        <p14:creationId xmlns:p14="http://schemas.microsoft.com/office/powerpoint/2010/main" val="2021670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10C3A1-C1C1-40A2-8F0E-F46B464FBB8A}"/>
              </a:ext>
            </a:extLst>
          </p:cNvPr>
          <p:cNvSpPr txBox="1"/>
          <p:nvPr/>
        </p:nvSpPr>
        <p:spPr>
          <a:xfrm>
            <a:off x="0" y="0"/>
            <a:ext cx="12192000" cy="6894195"/>
          </a:xfrm>
          <a:prstGeom prst="rect">
            <a:avLst/>
          </a:prstGeom>
          <a:noFill/>
        </p:spPr>
        <p:txBody>
          <a:bodyPr wrap="square">
            <a:spAutoFit/>
          </a:bodyPr>
          <a:lstStyle/>
          <a:p>
            <a:r>
              <a:rPr lang="en-US" sz="3200" b="1" dirty="0">
                <a:solidFill>
                  <a:srgbClr val="222222"/>
                </a:solidFill>
                <a:latin typeface="Arial" panose="020B0604020202020204" pitchFamily="34" charset="0"/>
                <a:cs typeface="Arial" panose="020B0604020202020204" pitchFamily="34" charset="0"/>
              </a:rPr>
              <a:t>“Questioning Racial and Gender Bias in AI-based Recommendations: Do Espouse National Cultural Values Matter?” </a:t>
            </a:r>
            <a:r>
              <a:rPr lang="en-US" sz="3200" dirty="0">
                <a:solidFill>
                  <a:srgbClr val="222222"/>
                </a:solidFill>
                <a:latin typeface="Arial" panose="020B0604020202020204" pitchFamily="34" charset="0"/>
                <a:cs typeface="Arial" panose="020B0604020202020204" pitchFamily="34" charset="0"/>
              </a:rPr>
              <a:t>(Gupta, 2021)</a:t>
            </a:r>
          </a:p>
          <a:p>
            <a:r>
              <a:rPr lang="en-US" sz="2400" dirty="0">
                <a:solidFill>
                  <a:srgbClr val="222222"/>
                </a:solidFill>
                <a:latin typeface="Arial" panose="020B0604020202020204" pitchFamily="34" charset="0"/>
                <a:cs typeface="Arial" panose="020B0604020202020204" pitchFamily="34" charset="0"/>
              </a:rPr>
              <a:t>This peer reviewed article points to the widespread use of AI systems for entities such as the criminal justice system and employer human resource departments. </a:t>
            </a:r>
          </a:p>
          <a:p>
            <a:endParaRPr lang="en-US" dirty="0">
              <a:solidFill>
                <a:srgbClr val="222222"/>
              </a:solidFill>
              <a:latin typeface="Merriweather" panose="00000500000000000000" pitchFamily="2" charset="0"/>
            </a:endParaRPr>
          </a:p>
          <a:p>
            <a:r>
              <a:rPr lang="en-US" sz="2800" b="0" i="0" dirty="0">
                <a:solidFill>
                  <a:srgbClr val="222222"/>
                </a:solidFill>
                <a:effectLst/>
                <a:latin typeface="Arial" panose="020B0604020202020204" pitchFamily="34" charset="0"/>
                <a:cs typeface="Arial" panose="020B0604020202020204" pitchFamily="34" charset="0"/>
              </a:rPr>
              <a:t>“It seems troublesome that a society’s implicit biases (in perhaps too many realms of daily life) may be exacerbated through the use of AI-based recommendations (Howard &amp; </a:t>
            </a:r>
            <a:r>
              <a:rPr lang="en-US" sz="2800" b="0" i="0" dirty="0" err="1">
                <a:solidFill>
                  <a:srgbClr val="222222"/>
                </a:solidFill>
                <a:effectLst/>
                <a:latin typeface="Arial" panose="020B0604020202020204" pitchFamily="34" charset="0"/>
                <a:cs typeface="Arial" panose="020B0604020202020204" pitchFamily="34" charset="0"/>
              </a:rPr>
              <a:t>Borenstein</a:t>
            </a:r>
            <a:r>
              <a:rPr lang="en-US" sz="2800" b="0" i="0" dirty="0">
                <a:solidFill>
                  <a:srgbClr val="222222"/>
                </a:solidFill>
                <a:effectLst/>
                <a:latin typeface="Arial" panose="020B0604020202020204" pitchFamily="34" charset="0"/>
                <a:cs typeface="Arial" panose="020B0604020202020204" pitchFamily="34" charset="0"/>
              </a:rPr>
              <a:t>, </a:t>
            </a:r>
            <a:r>
              <a:rPr lang="en-US" sz="2800" b="0" i="0" dirty="0">
                <a:solidFill>
                  <a:srgbClr val="025E8D"/>
                </a:solidFill>
                <a:effectLst/>
                <a:latin typeface="Arial" panose="020B0604020202020204" pitchFamily="34" charset="0"/>
                <a:cs typeface="Arial" panose="020B0604020202020204" pitchFamily="34" charset="0"/>
                <a:hlinkClick r:id="rId2" tooltip="Howard, A., &amp; Borenstein, J. (2018). The ugly truth about ourselves and our robot creations: The problem of bias and social inequity. Science and engineering ethics, 24(5), 1521–1536."/>
              </a:rPr>
              <a:t>2018</a:t>
            </a:r>
            <a:r>
              <a:rPr lang="en-US" sz="2800" b="0" i="0" dirty="0">
                <a:solidFill>
                  <a:srgbClr val="222222"/>
                </a:solidFill>
                <a:effectLst/>
                <a:latin typeface="Arial" panose="020B0604020202020204" pitchFamily="34" charset="0"/>
                <a:cs typeface="Arial" panose="020B0604020202020204" pitchFamily="34" charset="0"/>
              </a:rPr>
              <a:t>). However, an often-overlooked aspect of AI-based recommendations pertains to the degree to which users -such as the United States’ courts (in the case of COMPAS) and/or human resource managers (in the case of Amazon)- are likely to believe in (or rather question) biased AI-based recommendations. Thus, a reasonable question to ask is whether some individuals would be more likely to question an AI-based recommendation if they happened to perceive it as biased (specifically in terms of race or gender)” (Gupta, 2021).</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7523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0C322C-C96B-46BD-9BDD-DA9A04F15A37}"/>
              </a:ext>
            </a:extLst>
          </p:cNvPr>
          <p:cNvSpPr txBox="1"/>
          <p:nvPr/>
        </p:nvSpPr>
        <p:spPr>
          <a:xfrm>
            <a:off x="0" y="0"/>
            <a:ext cx="12192000" cy="6001643"/>
          </a:xfrm>
          <a:prstGeom prst="rect">
            <a:avLst/>
          </a:prstGeom>
          <a:noFill/>
        </p:spPr>
        <p:txBody>
          <a:bodyPr wrap="square">
            <a:spAutoFit/>
          </a:bodyPr>
          <a:lstStyle/>
          <a:p>
            <a:endParaRPr lang="en-US" sz="2000" b="1" i="0" dirty="0">
              <a:effectLst/>
              <a:latin typeface="Arial" panose="020B0604020202020204" pitchFamily="34" charset="0"/>
              <a:cs typeface="Arial" panose="020B0604020202020204" pitchFamily="34" charset="0"/>
            </a:endParaRPr>
          </a:p>
          <a:p>
            <a:pPr algn="ctr"/>
            <a:r>
              <a:rPr lang="en-US" sz="3200" b="1" dirty="0">
                <a:latin typeface="Arial" panose="020B0604020202020204" pitchFamily="34" charset="0"/>
                <a:cs typeface="Arial" panose="020B0604020202020204" pitchFamily="34" charset="0"/>
              </a:rPr>
              <a:t>“</a:t>
            </a:r>
            <a:r>
              <a:rPr lang="en-US" sz="3200" b="1" i="0" dirty="0">
                <a:effectLst/>
                <a:latin typeface="Arial" panose="020B0604020202020204" pitchFamily="34" charset="0"/>
                <a:cs typeface="Arial" panose="020B0604020202020204" pitchFamily="34" charset="0"/>
              </a:rPr>
              <a:t>There’s software used across the country to predict future criminals. And it’s biased against blacks.” </a:t>
            </a:r>
            <a:r>
              <a:rPr lang="en-US" sz="3200" i="0" dirty="0">
                <a:effectLst/>
                <a:latin typeface="Arial" panose="020B0604020202020204" pitchFamily="34" charset="0"/>
                <a:cs typeface="Arial" panose="020B0604020202020204" pitchFamily="34" charset="0"/>
              </a:rPr>
              <a:t>(Angwin, 2016)</a:t>
            </a:r>
          </a:p>
          <a:p>
            <a:endParaRPr lang="en-US" sz="2000" dirty="0">
              <a:latin typeface="Arial" panose="020B0604020202020204" pitchFamily="34" charset="0"/>
              <a:cs typeface="Arial" panose="020B0604020202020204" pitchFamily="34" charset="0"/>
            </a:endParaRPr>
          </a:p>
          <a:p>
            <a:r>
              <a:rPr lang="en-US" sz="2000" b="0" i="0" dirty="0">
                <a:effectLst/>
                <a:latin typeface="Arial" panose="020B0604020202020204" pitchFamily="34" charset="0"/>
                <a:cs typeface="Arial" panose="020B0604020202020204" pitchFamily="34" charset="0"/>
              </a:rPr>
              <a:t>An AI system created by the company Northpointe was used to assign risk scores for recidivism within two years for persons arrested. </a:t>
            </a:r>
          </a:p>
          <a:p>
            <a:endParaRPr lang="en-US" sz="2000" b="0" i="0" dirty="0">
              <a:effectLst/>
              <a:latin typeface="Arial" panose="020B0604020202020204" pitchFamily="34" charset="0"/>
              <a:cs typeface="Arial" panose="020B0604020202020204" pitchFamily="34" charset="0"/>
            </a:endParaRPr>
          </a:p>
          <a:p>
            <a:r>
              <a:rPr lang="en-US" sz="2000" b="0" i="0" dirty="0">
                <a:effectLst/>
                <a:latin typeface="Arial" panose="020B0604020202020204" pitchFamily="34" charset="0"/>
                <a:cs typeface="Arial" panose="020B0604020202020204" pitchFamily="34" charset="0"/>
              </a:rPr>
              <a:t>This company provides the most widely used assessment software in the county. </a:t>
            </a:r>
          </a:p>
          <a:p>
            <a:endParaRPr lang="en-US" sz="2000" b="0" i="0" dirty="0">
              <a:effectLst/>
              <a:latin typeface="Arial" panose="020B0604020202020204" pitchFamily="34" charset="0"/>
              <a:cs typeface="Arial" panose="020B0604020202020204" pitchFamily="34" charset="0"/>
            </a:endParaRPr>
          </a:p>
          <a:p>
            <a:r>
              <a:rPr lang="en-US" sz="2000" b="0" i="0" dirty="0">
                <a:effectLst/>
                <a:latin typeface="Arial" panose="020B0604020202020204" pitchFamily="34" charset="0"/>
                <a:cs typeface="Arial" panose="020B0604020202020204" pitchFamily="34" charset="0"/>
              </a:rPr>
              <a:t>The software used data on the 7,000 people arrested in Broward County Florida in 2013 and 2014 to predict the risk of future crimes committed by those individuals over the next two years. </a:t>
            </a:r>
          </a:p>
          <a:p>
            <a:endParaRPr lang="en-US" sz="2000" b="0" i="0" dirty="0">
              <a:effectLst/>
              <a:latin typeface="Arial" panose="020B0604020202020204" pitchFamily="34" charset="0"/>
              <a:cs typeface="Arial" panose="020B0604020202020204" pitchFamily="34" charset="0"/>
            </a:endParaRPr>
          </a:p>
          <a:p>
            <a:r>
              <a:rPr lang="en-US" sz="2000" b="0" i="0" dirty="0">
                <a:effectLst/>
                <a:latin typeface="Arial" panose="020B0604020202020204" pitchFamily="34" charset="0"/>
                <a:cs typeface="Arial" panose="020B0604020202020204" pitchFamily="34" charset="0"/>
              </a:rPr>
              <a:t>An investigation by ProPublica, an investigative journalism agency, uncovered that the assessments created by the algorithms used in the software wrongly labeled black subjects twice as likely to commit future crimes in comparison to white subjects (Angwin, 2016). </a:t>
            </a:r>
          </a:p>
          <a:p>
            <a:endParaRPr lang="en-US" sz="2000" dirty="0">
              <a:latin typeface="Arial" panose="020B0604020202020204" pitchFamily="34" charset="0"/>
              <a:cs typeface="Arial" panose="020B0604020202020204" pitchFamily="34" charset="0"/>
            </a:endParaRPr>
          </a:p>
          <a:p>
            <a:r>
              <a:rPr lang="en-US" sz="2000" b="0" i="0" dirty="0">
                <a:effectLst/>
                <a:latin typeface="Arial" panose="020B0604020202020204" pitchFamily="34" charset="0"/>
                <a:cs typeface="Arial" panose="020B0604020202020204" pitchFamily="34" charset="0"/>
              </a:rPr>
              <a:t>The results of the assessments proved to be overwhelmingly wrong with only 20% of the subjects predicted to commit future crimes actually reoffending.</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5149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089C9F-4BC9-4F2D-B9AF-B735804950E9}"/>
              </a:ext>
            </a:extLst>
          </p:cNvPr>
          <p:cNvSpPr txBox="1"/>
          <p:nvPr/>
        </p:nvSpPr>
        <p:spPr>
          <a:xfrm>
            <a:off x="0" y="0"/>
            <a:ext cx="12192000" cy="5865516"/>
          </a:xfrm>
          <a:prstGeom prst="rect">
            <a:avLst/>
          </a:prstGeom>
          <a:noFill/>
        </p:spPr>
        <p:txBody>
          <a:bodyPr wrap="square">
            <a:spAutoFit/>
          </a:bodyPr>
          <a:lstStyle/>
          <a:p>
            <a:pPr marL="0" marR="0" algn="ctr">
              <a:lnSpc>
                <a:spcPct val="107000"/>
              </a:lnSpc>
              <a:spcBef>
                <a:spcPts val="0"/>
              </a:spcBef>
              <a:spcAft>
                <a:spcPts val="800"/>
              </a:spcAft>
            </a:pPr>
            <a:r>
              <a:rPr lang="en-US" sz="4000" dirty="0">
                <a:solidFill>
                  <a:schemeClr val="accent1"/>
                </a:solidFill>
                <a:effectLst/>
                <a:latin typeface="Arial Black" panose="020B0A04020102020204" pitchFamily="34" charset="0"/>
                <a:ea typeface="Calibri" panose="020F0502020204030204" pitchFamily="34" charset="0"/>
                <a:cs typeface="Times New Roman" panose="02020603050405020304" pitchFamily="18" charset="0"/>
              </a:rPr>
              <a:t>Deontology</a:t>
            </a:r>
          </a:p>
          <a:p>
            <a:pPr marL="0" marR="0">
              <a:lnSpc>
                <a:spcPct val="107000"/>
              </a:lnSpc>
              <a:spcBef>
                <a:spcPts val="0"/>
              </a:spcBef>
              <a:spcAft>
                <a:spcPts val="800"/>
              </a:spcAft>
            </a:pPr>
            <a:r>
              <a:rPr lang="en-US" sz="3200" dirty="0">
                <a:effectLst/>
                <a:latin typeface="Arial" panose="020B0604020202020204" pitchFamily="34" charset="0"/>
                <a:ea typeface="Calibri" panose="020F0502020204030204" pitchFamily="34" charset="0"/>
                <a:cs typeface="Arial" panose="020B0604020202020204" pitchFamily="34" charset="0"/>
              </a:rPr>
              <a:t>Duty Ethics gives us guidance on this example because AI systems should treat all persons equally. </a:t>
            </a:r>
          </a:p>
          <a:p>
            <a:pPr marL="0" marR="0">
              <a:lnSpc>
                <a:spcPct val="107000"/>
              </a:lnSpc>
              <a:spcBef>
                <a:spcPts val="0"/>
              </a:spcBef>
              <a:spcAft>
                <a:spcPts val="800"/>
              </a:spcAft>
            </a:pPr>
            <a:r>
              <a:rPr lang="en-US" sz="3200" dirty="0">
                <a:effectLst/>
                <a:latin typeface="Arial" panose="020B0604020202020204" pitchFamily="34" charset="0"/>
                <a:ea typeface="Calibri" panose="020F0502020204030204" pitchFamily="34" charset="0"/>
                <a:cs typeface="Arial" panose="020B0604020202020204" pitchFamily="34" charset="0"/>
              </a:rPr>
              <a:t>Discrimination based on race is a violation of the principle of following moral rules and duties. </a:t>
            </a:r>
          </a:p>
          <a:p>
            <a:pPr marL="0" marR="0">
              <a:lnSpc>
                <a:spcPct val="107000"/>
              </a:lnSpc>
              <a:spcBef>
                <a:spcPts val="0"/>
              </a:spcBef>
              <a:spcAft>
                <a:spcPts val="800"/>
              </a:spcAft>
            </a:pPr>
            <a:r>
              <a:rPr lang="en-US" sz="3200" dirty="0">
                <a:effectLst/>
                <a:latin typeface="Arial" panose="020B0604020202020204" pitchFamily="34" charset="0"/>
                <a:ea typeface="Calibri" panose="020F0502020204030204" pitchFamily="34" charset="0"/>
                <a:cs typeface="Arial" panose="020B0604020202020204" pitchFamily="34" charset="0"/>
              </a:rPr>
              <a:t>Without regard for consequences, AI systems should treat all persons with respect. </a:t>
            </a:r>
          </a:p>
          <a:p>
            <a:pPr marL="0" marR="0">
              <a:lnSpc>
                <a:spcPct val="107000"/>
              </a:lnSpc>
              <a:spcBef>
                <a:spcPts val="0"/>
              </a:spcBef>
              <a:spcAft>
                <a:spcPts val="800"/>
              </a:spcAft>
            </a:pPr>
            <a:r>
              <a:rPr lang="en-US" sz="3200" dirty="0">
                <a:effectLst/>
                <a:latin typeface="Arial" panose="020B0604020202020204" pitchFamily="34" charset="0"/>
                <a:ea typeface="Calibri" panose="020F0502020204030204" pitchFamily="34" charset="0"/>
                <a:cs typeface="Arial" panose="020B0604020202020204" pitchFamily="34" charset="0"/>
              </a:rPr>
              <a:t>Since the issue of racial bias does not follow moral rules and does not treat persons equally, the bias used by the AI in Broward County Florida toward blacks is unethical.</a:t>
            </a:r>
          </a:p>
        </p:txBody>
      </p:sp>
    </p:spTree>
    <p:extLst>
      <p:ext uri="{BB962C8B-B14F-4D97-AF65-F5344CB8AC3E}">
        <p14:creationId xmlns:p14="http://schemas.microsoft.com/office/powerpoint/2010/main" val="4101400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92D06F-E510-43D6-A286-5E92F5F774A4}"/>
              </a:ext>
            </a:extLst>
          </p:cNvPr>
          <p:cNvSpPr txBox="1"/>
          <p:nvPr/>
        </p:nvSpPr>
        <p:spPr>
          <a:xfrm>
            <a:off x="0" y="0"/>
            <a:ext cx="12192000" cy="6561091"/>
          </a:xfrm>
          <a:prstGeom prst="rect">
            <a:avLst/>
          </a:prstGeom>
          <a:noFill/>
        </p:spPr>
        <p:txBody>
          <a:bodyPr wrap="square">
            <a:spAutoFit/>
          </a:bodyPr>
          <a:lstStyle/>
          <a:p>
            <a:pPr marL="0" marR="0" algn="ctr">
              <a:lnSpc>
                <a:spcPct val="107000"/>
              </a:lnSpc>
              <a:spcBef>
                <a:spcPts val="0"/>
              </a:spcBef>
              <a:spcAft>
                <a:spcPts val="800"/>
              </a:spcAft>
            </a:pPr>
            <a:r>
              <a:rPr lang="en-US" sz="3600" b="1" dirty="0">
                <a:effectLst/>
                <a:latin typeface="Arial" panose="020B0604020202020204" pitchFamily="34" charset="0"/>
                <a:ea typeface="Calibri" panose="020F0502020204030204" pitchFamily="34" charset="0"/>
                <a:cs typeface="Arial" panose="020B0604020202020204" pitchFamily="34" charset="0"/>
              </a:rPr>
              <a:t>Technology ethics to address this issue include:</a:t>
            </a:r>
          </a:p>
          <a:p>
            <a:pPr marL="0" marR="0">
              <a:lnSpc>
                <a:spcPct val="107000"/>
              </a:lnSpc>
              <a:spcBef>
                <a:spcPts val="0"/>
              </a:spcBef>
              <a:spcAft>
                <a:spcPts val="800"/>
              </a:spcAft>
            </a:pPr>
            <a:endParaRPr lang="en-US" sz="3600" b="1" dirty="0">
              <a:effectLst/>
              <a:latin typeface="Arial" panose="020B0604020202020204" pitchFamily="34" charset="0"/>
              <a:ea typeface="Calibri" panose="020F0502020204030204" pitchFamily="34" charset="0"/>
              <a:cs typeface="Arial" panose="020B0604020202020204" pitchFamily="34" charset="0"/>
            </a:endParaRPr>
          </a:p>
          <a:p>
            <a:pPr marL="342900" marR="0" indent="-342900">
              <a:lnSpc>
                <a:spcPct val="107000"/>
              </a:lnSpc>
              <a:spcBef>
                <a:spcPts val="0"/>
              </a:spcBef>
              <a:spcAft>
                <a:spcPts val="800"/>
              </a:spcAft>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Arial" panose="020B0604020202020204" pitchFamily="34" charset="0"/>
              </a:rPr>
              <a:t>Audits of the Northpointe AI system to detect and measure the results provided.</a:t>
            </a:r>
          </a:p>
          <a:p>
            <a:pPr marL="342900" marR="0" indent="-342900">
              <a:lnSpc>
                <a:spcPct val="107000"/>
              </a:lnSpc>
              <a:spcBef>
                <a:spcPts val="0"/>
              </a:spcBef>
              <a:spcAft>
                <a:spcPts val="800"/>
              </a:spcAft>
              <a:buFont typeface="Arial" panose="020B0604020202020204" pitchFamily="34" charset="0"/>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342900" marR="0" indent="-342900">
              <a:lnSpc>
                <a:spcPct val="107000"/>
              </a:lnSpc>
              <a:spcBef>
                <a:spcPts val="0"/>
              </a:spcBef>
              <a:spcAft>
                <a:spcPts val="800"/>
              </a:spcAft>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Arial" panose="020B0604020202020204" pitchFamily="34" charset="0"/>
              </a:rPr>
              <a:t>Revision of data entered into the system to eliminate race as an identifying factor of individuals.</a:t>
            </a:r>
          </a:p>
          <a:p>
            <a:pPr marL="342900" marR="0" indent="-342900">
              <a:lnSpc>
                <a:spcPct val="107000"/>
              </a:lnSpc>
              <a:spcBef>
                <a:spcPts val="0"/>
              </a:spcBef>
              <a:spcAft>
                <a:spcPts val="800"/>
              </a:spcAft>
              <a:buFont typeface="Arial" panose="020B0604020202020204" pitchFamily="34" charset="0"/>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342900" marR="0" indent="-342900">
              <a:lnSpc>
                <a:spcPct val="107000"/>
              </a:lnSpc>
              <a:spcBef>
                <a:spcPts val="0"/>
              </a:spcBef>
              <a:spcAft>
                <a:spcPts val="800"/>
              </a:spcAft>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Arial" panose="020B0604020202020204" pitchFamily="34" charset="0"/>
              </a:rPr>
              <a:t>Transparency with all stakeholders to ensure all parties understand the AI system works and the results of the process allows for diverse reviews that may have identified racial bias.</a:t>
            </a:r>
          </a:p>
          <a:p>
            <a:pPr marL="342900" marR="0" indent="-342900">
              <a:lnSpc>
                <a:spcPct val="107000"/>
              </a:lnSpc>
              <a:spcBef>
                <a:spcPts val="0"/>
              </a:spcBef>
              <a:spcAft>
                <a:spcPts val="800"/>
              </a:spcAft>
              <a:buFont typeface="Arial" panose="020B0604020202020204" pitchFamily="34" charset="0"/>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342900" marR="0" indent="-342900">
              <a:lnSpc>
                <a:spcPct val="107000"/>
              </a:lnSpc>
              <a:spcBef>
                <a:spcPts val="0"/>
              </a:spcBef>
              <a:spcAft>
                <a:spcPts val="800"/>
              </a:spcAft>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Arial" panose="020B0604020202020204" pitchFamily="34" charset="0"/>
              </a:rPr>
              <a:t>Continuous monitoring of the results produced by the AI would have allowed for early identification of the bias and algorithms could have been improved. </a:t>
            </a:r>
          </a:p>
          <a:p>
            <a:pPr marL="342900" marR="0" indent="-342900">
              <a:lnSpc>
                <a:spcPct val="107000"/>
              </a:lnSpc>
              <a:spcBef>
                <a:spcPts val="0"/>
              </a:spcBef>
              <a:spcAft>
                <a:spcPts val="800"/>
              </a:spcAft>
              <a:buFont typeface="Arial" panose="020B0604020202020204" pitchFamily="34" charset="0"/>
              <a:buChar char="•"/>
            </a:pPr>
            <a:endParaRPr lang="en-US" sz="2000" dirty="0">
              <a:latin typeface="Arial" panose="020B0604020202020204" pitchFamily="34" charset="0"/>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Ways in which I would have acted to eliminate bias introduced by the  AI software include following ethical principles of deontology and employing the above listed technology ethics to ensure racial bias was identified and persons were treated fairly. </a:t>
            </a:r>
          </a:p>
        </p:txBody>
      </p:sp>
    </p:spTree>
    <p:extLst>
      <p:ext uri="{BB962C8B-B14F-4D97-AF65-F5344CB8AC3E}">
        <p14:creationId xmlns:p14="http://schemas.microsoft.com/office/powerpoint/2010/main" val="392240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3BEE9D-7A09-44BA-9DB4-D77040DCC86C}"/>
              </a:ext>
            </a:extLst>
          </p:cNvPr>
          <p:cNvSpPr txBox="1"/>
          <p:nvPr/>
        </p:nvSpPr>
        <p:spPr>
          <a:xfrm>
            <a:off x="0" y="1"/>
            <a:ext cx="12192000" cy="6124754"/>
          </a:xfrm>
          <a:prstGeom prst="rect">
            <a:avLst/>
          </a:prstGeom>
          <a:noFill/>
        </p:spPr>
        <p:txBody>
          <a:bodyPr wrap="square">
            <a:spAutoFit/>
          </a:bodyPr>
          <a:lstStyle/>
          <a:p>
            <a:endParaRPr lang="en-US" b="0" i="0" dirty="0">
              <a:effectLst/>
              <a:latin typeface="Arial" panose="020B0604020202020204" pitchFamily="34" charset="0"/>
            </a:endParaRPr>
          </a:p>
          <a:p>
            <a:endParaRPr lang="en-US" dirty="0">
              <a:latin typeface="Arial" panose="020B0604020202020204" pitchFamily="34" charset="0"/>
            </a:endParaRPr>
          </a:p>
          <a:p>
            <a:endParaRPr lang="en-US" b="0" i="0" dirty="0">
              <a:effectLst/>
              <a:latin typeface="Arial" panose="020B0604020202020204" pitchFamily="34" charset="0"/>
            </a:endParaRPr>
          </a:p>
          <a:p>
            <a:r>
              <a:rPr lang="en-US" sz="3200" b="1" i="0" u="none" strike="noStrike" dirty="0">
                <a:solidFill>
                  <a:srgbClr val="404040"/>
                </a:solidFill>
                <a:effectLst/>
                <a:latin typeface="Arial" panose="020B0604020202020204" pitchFamily="34" charset="0"/>
                <a:cs typeface="Arial" panose="020B0604020202020204" pitchFamily="34" charset="0"/>
              </a:rPr>
              <a:t>“Amazon scraps secret AI recruiting tool that showed bias against women” </a:t>
            </a:r>
            <a:r>
              <a:rPr lang="en-US" sz="3200" i="0" u="none" strike="noStrike" dirty="0">
                <a:solidFill>
                  <a:srgbClr val="404040"/>
                </a:solidFill>
                <a:effectLst/>
                <a:latin typeface="Arial" panose="020B0604020202020204" pitchFamily="34" charset="0"/>
                <a:cs typeface="Arial" panose="020B0604020202020204" pitchFamily="34" charset="0"/>
              </a:rPr>
              <a:t>(</a:t>
            </a:r>
            <a:r>
              <a:rPr lang="en-US" sz="3200" i="0" u="none" strike="noStrike" dirty="0" err="1">
                <a:solidFill>
                  <a:srgbClr val="404040"/>
                </a:solidFill>
                <a:effectLst/>
                <a:latin typeface="Arial" panose="020B0604020202020204" pitchFamily="34" charset="0"/>
                <a:cs typeface="Arial" panose="020B0604020202020204" pitchFamily="34" charset="0"/>
              </a:rPr>
              <a:t>Dastin</a:t>
            </a:r>
            <a:r>
              <a:rPr lang="en-US" sz="3200" i="0" u="none" strike="noStrike" dirty="0">
                <a:solidFill>
                  <a:srgbClr val="404040"/>
                </a:solidFill>
                <a:effectLst/>
                <a:latin typeface="Arial" panose="020B0604020202020204" pitchFamily="34" charset="0"/>
                <a:cs typeface="Arial" panose="020B0604020202020204" pitchFamily="34" charset="0"/>
              </a:rPr>
              <a:t>, 2018)</a:t>
            </a:r>
          </a:p>
          <a:p>
            <a:endParaRPr lang="en-US" dirty="0">
              <a:latin typeface="Arial" panose="020B0604020202020204" pitchFamily="34" charset="0"/>
            </a:endParaRPr>
          </a:p>
          <a:p>
            <a:endParaRPr lang="en-US" b="0" i="0" dirty="0">
              <a:effectLst/>
              <a:latin typeface="Arial" panose="020B0604020202020204" pitchFamily="34" charset="0"/>
            </a:endParaRPr>
          </a:p>
          <a:p>
            <a:endParaRPr lang="en-US" dirty="0">
              <a:latin typeface="Arial" panose="020B0604020202020204" pitchFamily="34" charset="0"/>
            </a:endParaRPr>
          </a:p>
          <a:p>
            <a:r>
              <a:rPr lang="en-US" sz="2000" dirty="0">
                <a:latin typeface="Arial" panose="020B0604020202020204" pitchFamily="34" charset="0"/>
              </a:rPr>
              <a:t>It was discovered that g</a:t>
            </a:r>
            <a:r>
              <a:rPr lang="en-US" sz="2000" b="0" i="0" dirty="0">
                <a:effectLst/>
                <a:latin typeface="Arial" panose="020B0604020202020204" pitchFamily="34" charset="0"/>
              </a:rPr>
              <a:t>ender bias due to AI caused discrimination for applicants during  Amazon’s recruitment program that was </a:t>
            </a:r>
            <a:r>
              <a:rPr lang="en-US" sz="2000" dirty="0">
                <a:latin typeface="Arial" panose="020B0604020202020204" pitchFamily="34" charset="0"/>
              </a:rPr>
              <a:t>seeking the </a:t>
            </a:r>
            <a:r>
              <a:rPr lang="en-US" sz="2000" b="0" i="0" dirty="0">
                <a:effectLst/>
                <a:latin typeface="Arial" panose="020B0604020202020204" pitchFamily="34" charset="0"/>
              </a:rPr>
              <a:t>best talent in 2014. </a:t>
            </a:r>
          </a:p>
          <a:p>
            <a:endParaRPr lang="en-US" sz="2000" b="0" i="0" dirty="0">
              <a:effectLst/>
              <a:latin typeface="Arial" panose="020B0604020202020204" pitchFamily="34" charset="0"/>
            </a:endParaRPr>
          </a:p>
          <a:p>
            <a:r>
              <a:rPr lang="en-US" sz="2000" b="0" i="0" dirty="0">
                <a:effectLst/>
                <a:latin typeface="Arial" panose="020B0604020202020204" pitchFamily="34" charset="0"/>
              </a:rPr>
              <a:t>In 2015 it was discovered by Amazon that bias against female candidates was present in the recruiting engine. </a:t>
            </a:r>
          </a:p>
          <a:p>
            <a:endParaRPr lang="en-US" sz="2000" b="0" i="0" dirty="0">
              <a:effectLst/>
              <a:latin typeface="Arial" panose="020B0604020202020204" pitchFamily="34" charset="0"/>
            </a:endParaRPr>
          </a:p>
          <a:p>
            <a:r>
              <a:rPr lang="en-US" sz="2000" b="0" i="0" dirty="0">
                <a:effectLst/>
                <a:latin typeface="Arial" panose="020B0604020202020204" pitchFamily="34" charset="0"/>
              </a:rPr>
              <a:t>The bias was created because the algorithms observed a pattern of male dominant resumes submitted to the company so the machine taught itself that males were the preferred candidates. </a:t>
            </a:r>
          </a:p>
          <a:p>
            <a:endParaRPr lang="en-US" sz="2000" b="0" i="0" dirty="0">
              <a:effectLst/>
              <a:latin typeface="Arial" panose="020B0604020202020204" pitchFamily="34" charset="0"/>
            </a:endParaRPr>
          </a:p>
          <a:p>
            <a:r>
              <a:rPr lang="en-US" sz="2000" b="0" i="0" dirty="0">
                <a:effectLst/>
                <a:latin typeface="Arial" panose="020B0604020202020204" pitchFamily="34" charset="0"/>
              </a:rPr>
              <a:t>Attempts were made to correct the bias but concerns that the program would find other ways to discriminate against candidates was too high so the program was no longer used.</a:t>
            </a:r>
            <a:endParaRPr lang="en-US" sz="2000" dirty="0"/>
          </a:p>
        </p:txBody>
      </p:sp>
    </p:spTree>
    <p:extLst>
      <p:ext uri="{BB962C8B-B14F-4D97-AF65-F5344CB8AC3E}">
        <p14:creationId xmlns:p14="http://schemas.microsoft.com/office/powerpoint/2010/main" val="166040993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129</TotalTime>
  <Words>1460</Words>
  <Application>Microsoft Office PowerPoint</Application>
  <PresentationFormat>Widescreen</PresentationFormat>
  <Paragraphs>96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Calibri</vt:lpstr>
      <vt:lpstr>Merriweather</vt:lpstr>
      <vt:lpstr>Trebuchet MS</vt:lpstr>
      <vt:lpstr>Wingdings 3</vt:lpstr>
      <vt:lpstr>Facet</vt:lpstr>
      <vt:lpstr>Bias and Discrimination of Artificial Intelligence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Bias and Discrimination of Artificial Intelligence</dc:title>
  <dc:creator>Keith Hibbard</dc:creator>
  <cp:lastModifiedBy>Keith Hibbard</cp:lastModifiedBy>
  <cp:revision>11</cp:revision>
  <dcterms:created xsi:type="dcterms:W3CDTF">2024-06-24T14:54:31Z</dcterms:created>
  <dcterms:modified xsi:type="dcterms:W3CDTF">2024-06-28T16:46:41Z</dcterms:modified>
</cp:coreProperties>
</file>