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1" r:id="rId4"/>
    <p:sldId id="263" r:id="rId5"/>
    <p:sldId id="272" r:id="rId6"/>
    <p:sldId id="267" r:id="rId7"/>
    <p:sldId id="268" r:id="rId8"/>
    <p:sldId id="276" r:id="rId9"/>
    <p:sldId id="278" r:id="rId10"/>
    <p:sldId id="270" r:id="rId11"/>
    <p:sldId id="269" r:id="rId12"/>
    <p:sldId id="282" r:id="rId13"/>
    <p:sldId id="283" r:id="rId14"/>
    <p:sldId id="28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C8C6EA-06F2-48D1-9746-8F5B6B8A32C6}" v="1" dt="2024-04-19T16:28:51.7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5" d="100"/>
          <a:sy n="95" d="100"/>
        </p:scale>
        <p:origin x="18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ith Hibbard" userId="9ecf83fcc94d4080" providerId="LiveId" clId="{2EC8C6EA-06F2-48D1-9746-8F5B6B8A32C6}"/>
    <pc:docChg chg="undo custSel addSld modSld">
      <pc:chgData name="Keith Hibbard" userId="9ecf83fcc94d4080" providerId="LiveId" clId="{2EC8C6EA-06F2-48D1-9746-8F5B6B8A32C6}" dt="2024-04-19T16:40:49.394" v="255" actId="115"/>
      <pc:docMkLst>
        <pc:docMk/>
      </pc:docMkLst>
      <pc:sldChg chg="modSp mod">
        <pc:chgData name="Keith Hibbard" userId="9ecf83fcc94d4080" providerId="LiveId" clId="{2EC8C6EA-06F2-48D1-9746-8F5B6B8A32C6}" dt="2024-04-19T16:08:08.561" v="131" actId="20577"/>
        <pc:sldMkLst>
          <pc:docMk/>
          <pc:sldMk cId="1562073415" sldId="257"/>
        </pc:sldMkLst>
        <pc:spChg chg="mod">
          <ac:chgData name="Keith Hibbard" userId="9ecf83fcc94d4080" providerId="LiveId" clId="{2EC8C6EA-06F2-48D1-9746-8F5B6B8A32C6}" dt="2024-04-19T16:08:08.561" v="131" actId="20577"/>
          <ac:spMkLst>
            <pc:docMk/>
            <pc:sldMk cId="1562073415" sldId="257"/>
            <ac:spMk id="3" creationId="{B13E709E-B8FF-54A4-B1D6-67BB9CB5F4C0}"/>
          </ac:spMkLst>
        </pc:spChg>
      </pc:sldChg>
      <pc:sldChg chg="modSp mod">
        <pc:chgData name="Keith Hibbard" userId="9ecf83fcc94d4080" providerId="LiveId" clId="{2EC8C6EA-06F2-48D1-9746-8F5B6B8A32C6}" dt="2024-04-19T16:09:20.936" v="147" actId="20577"/>
        <pc:sldMkLst>
          <pc:docMk/>
          <pc:sldMk cId="1229008568" sldId="259"/>
        </pc:sldMkLst>
        <pc:spChg chg="mod">
          <ac:chgData name="Keith Hibbard" userId="9ecf83fcc94d4080" providerId="LiveId" clId="{2EC8C6EA-06F2-48D1-9746-8F5B6B8A32C6}" dt="2024-04-19T16:09:20.936" v="147" actId="20577"/>
          <ac:spMkLst>
            <pc:docMk/>
            <pc:sldMk cId="1229008568" sldId="259"/>
            <ac:spMk id="3" creationId="{B13E709E-B8FF-54A4-B1D6-67BB9CB5F4C0}"/>
          </ac:spMkLst>
        </pc:spChg>
      </pc:sldChg>
      <pc:sldChg chg="modSp mod">
        <pc:chgData name="Keith Hibbard" userId="9ecf83fcc94d4080" providerId="LiveId" clId="{2EC8C6EA-06F2-48D1-9746-8F5B6B8A32C6}" dt="2024-04-19T16:10:20.253" v="164" actId="20577"/>
        <pc:sldMkLst>
          <pc:docMk/>
          <pc:sldMk cId="361553983" sldId="261"/>
        </pc:sldMkLst>
        <pc:spChg chg="mod">
          <ac:chgData name="Keith Hibbard" userId="9ecf83fcc94d4080" providerId="LiveId" clId="{2EC8C6EA-06F2-48D1-9746-8F5B6B8A32C6}" dt="2024-04-19T16:10:20.253" v="164" actId="20577"/>
          <ac:spMkLst>
            <pc:docMk/>
            <pc:sldMk cId="361553983" sldId="261"/>
            <ac:spMk id="3" creationId="{B13E709E-B8FF-54A4-B1D6-67BB9CB5F4C0}"/>
          </ac:spMkLst>
        </pc:spChg>
      </pc:sldChg>
      <pc:sldChg chg="modSp mod">
        <pc:chgData name="Keith Hibbard" userId="9ecf83fcc94d4080" providerId="LiveId" clId="{2EC8C6EA-06F2-48D1-9746-8F5B6B8A32C6}" dt="2024-04-19T16:40:49.394" v="255" actId="115"/>
        <pc:sldMkLst>
          <pc:docMk/>
          <pc:sldMk cId="3201439696" sldId="283"/>
        </pc:sldMkLst>
        <pc:spChg chg="mod">
          <ac:chgData name="Keith Hibbard" userId="9ecf83fcc94d4080" providerId="LiveId" clId="{2EC8C6EA-06F2-48D1-9746-8F5B6B8A32C6}" dt="2024-04-19T16:21:23.615" v="175" actId="20577"/>
          <ac:spMkLst>
            <pc:docMk/>
            <pc:sldMk cId="3201439696" sldId="283"/>
            <ac:spMk id="2" creationId="{6C1D0E34-4E0A-4955-A319-5187F425F292}"/>
          </ac:spMkLst>
        </pc:spChg>
        <pc:spChg chg="mod">
          <ac:chgData name="Keith Hibbard" userId="9ecf83fcc94d4080" providerId="LiveId" clId="{2EC8C6EA-06F2-48D1-9746-8F5B6B8A32C6}" dt="2024-04-19T16:40:49.394" v="255" actId="115"/>
          <ac:spMkLst>
            <pc:docMk/>
            <pc:sldMk cId="3201439696" sldId="283"/>
            <ac:spMk id="8" creationId="{C881DF26-607F-4FFB-9DFC-673011CAFD7B}"/>
          </ac:spMkLst>
        </pc:spChg>
      </pc:sldChg>
      <pc:sldChg chg="addSp delSp modSp new mod modClrScheme chgLayout">
        <pc:chgData name="Keith Hibbard" userId="9ecf83fcc94d4080" providerId="LiveId" clId="{2EC8C6EA-06F2-48D1-9746-8F5B6B8A32C6}" dt="2024-04-19T16:30:14.140" v="254" actId="20577"/>
        <pc:sldMkLst>
          <pc:docMk/>
          <pc:sldMk cId="274232379" sldId="284"/>
        </pc:sldMkLst>
        <pc:spChg chg="del">
          <ac:chgData name="Keith Hibbard" userId="9ecf83fcc94d4080" providerId="LiveId" clId="{2EC8C6EA-06F2-48D1-9746-8F5B6B8A32C6}" dt="2024-04-19T16:26:57.350" v="177" actId="700"/>
          <ac:spMkLst>
            <pc:docMk/>
            <pc:sldMk cId="274232379" sldId="284"/>
            <ac:spMk id="2" creationId="{516FB635-E176-3F9F-0FB7-3C459D3934BF}"/>
          </ac:spMkLst>
        </pc:spChg>
        <pc:spChg chg="del">
          <ac:chgData name="Keith Hibbard" userId="9ecf83fcc94d4080" providerId="LiveId" clId="{2EC8C6EA-06F2-48D1-9746-8F5B6B8A32C6}" dt="2024-04-19T16:26:57.350" v="177" actId="700"/>
          <ac:spMkLst>
            <pc:docMk/>
            <pc:sldMk cId="274232379" sldId="284"/>
            <ac:spMk id="3" creationId="{B66742AE-6C72-88CD-869A-2FD500835059}"/>
          </ac:spMkLst>
        </pc:spChg>
        <pc:spChg chg="del">
          <ac:chgData name="Keith Hibbard" userId="9ecf83fcc94d4080" providerId="LiveId" clId="{2EC8C6EA-06F2-48D1-9746-8F5B6B8A32C6}" dt="2024-04-19T16:26:57.350" v="177" actId="700"/>
          <ac:spMkLst>
            <pc:docMk/>
            <pc:sldMk cId="274232379" sldId="284"/>
            <ac:spMk id="4" creationId="{D70DF53A-A8D7-9D2C-0F9F-A7BF0BDFB16D}"/>
          </ac:spMkLst>
        </pc:spChg>
        <pc:spChg chg="add del">
          <ac:chgData name="Keith Hibbard" userId="9ecf83fcc94d4080" providerId="LiveId" clId="{2EC8C6EA-06F2-48D1-9746-8F5B6B8A32C6}" dt="2024-04-19T16:27:14.869" v="179" actId="22"/>
          <ac:spMkLst>
            <pc:docMk/>
            <pc:sldMk cId="274232379" sldId="284"/>
            <ac:spMk id="6" creationId="{EE026052-A1E6-79B1-95B9-B49512A9E14B}"/>
          </ac:spMkLst>
        </pc:spChg>
        <pc:spChg chg="add mod">
          <ac:chgData name="Keith Hibbard" userId="9ecf83fcc94d4080" providerId="LiveId" clId="{2EC8C6EA-06F2-48D1-9746-8F5B6B8A32C6}" dt="2024-04-19T16:27:55.665" v="199" actId="122"/>
          <ac:spMkLst>
            <pc:docMk/>
            <pc:sldMk cId="274232379" sldId="284"/>
            <ac:spMk id="7" creationId="{7746ADB4-460D-3DCC-DAC4-5378E5225B0D}"/>
          </ac:spMkLst>
        </pc:spChg>
        <pc:spChg chg="add mod">
          <ac:chgData name="Keith Hibbard" userId="9ecf83fcc94d4080" providerId="LiveId" clId="{2EC8C6EA-06F2-48D1-9746-8F5B6B8A32C6}" dt="2024-04-19T16:30:14.140" v="254" actId="20577"/>
          <ac:spMkLst>
            <pc:docMk/>
            <pc:sldMk cId="274232379" sldId="284"/>
            <ac:spMk id="8" creationId="{FFE180A8-A22F-4673-3163-A545BE97CD5B}"/>
          </ac:spMkLst>
        </pc:spChg>
      </pc:sldChg>
    </pc:docChg>
  </pc:docChgLst>
  <pc:docChgLst>
    <pc:chgData name="Keith Hibbard" userId="9ecf83fcc94d4080" providerId="LiveId" clId="{53395C6E-DFE1-4A13-8291-688271B1B66A}"/>
    <pc:docChg chg="custSel modSld">
      <pc:chgData name="Keith Hibbard" userId="9ecf83fcc94d4080" providerId="LiveId" clId="{53395C6E-DFE1-4A13-8291-688271B1B66A}" dt="2024-04-17T14:47:47.872" v="258" actId="122"/>
      <pc:docMkLst>
        <pc:docMk/>
      </pc:docMkLst>
      <pc:sldChg chg="modSp mod">
        <pc:chgData name="Keith Hibbard" userId="9ecf83fcc94d4080" providerId="LiveId" clId="{53395C6E-DFE1-4A13-8291-688271B1B66A}" dt="2024-04-17T14:47:22.328" v="234" actId="122"/>
        <pc:sldMkLst>
          <pc:docMk/>
          <pc:sldMk cId="856370455" sldId="267"/>
        </pc:sldMkLst>
        <pc:spChg chg="mod">
          <ac:chgData name="Keith Hibbard" userId="9ecf83fcc94d4080" providerId="LiveId" clId="{53395C6E-DFE1-4A13-8291-688271B1B66A}" dt="2024-04-17T14:47:22.328" v="234" actId="122"/>
          <ac:spMkLst>
            <pc:docMk/>
            <pc:sldMk cId="856370455" sldId="267"/>
            <ac:spMk id="2" creationId="{72D53075-AEDA-FCF4-BBB7-2B7A8E7E6E13}"/>
          </ac:spMkLst>
        </pc:spChg>
      </pc:sldChg>
      <pc:sldChg chg="modSp mod">
        <pc:chgData name="Keith Hibbard" userId="9ecf83fcc94d4080" providerId="LiveId" clId="{53395C6E-DFE1-4A13-8291-688271B1B66A}" dt="2024-04-17T14:47:47.872" v="258" actId="122"/>
        <pc:sldMkLst>
          <pc:docMk/>
          <pc:sldMk cId="331635614" sldId="268"/>
        </pc:sldMkLst>
        <pc:spChg chg="mod">
          <ac:chgData name="Keith Hibbard" userId="9ecf83fcc94d4080" providerId="LiveId" clId="{53395C6E-DFE1-4A13-8291-688271B1B66A}" dt="2024-04-17T14:47:47.872" v="258" actId="122"/>
          <ac:spMkLst>
            <pc:docMk/>
            <pc:sldMk cId="331635614" sldId="268"/>
            <ac:spMk id="2" creationId="{72D53075-AEDA-FCF4-BBB7-2B7A8E7E6E13}"/>
          </ac:spMkLst>
        </pc:spChg>
      </pc:sldChg>
      <pc:sldChg chg="addSp delSp modSp mod setBg">
        <pc:chgData name="Keith Hibbard" userId="9ecf83fcc94d4080" providerId="LiveId" clId="{53395C6E-DFE1-4A13-8291-688271B1B66A}" dt="2024-04-17T14:41:10.575" v="202" actId="6549"/>
        <pc:sldMkLst>
          <pc:docMk/>
          <pc:sldMk cId="3201439696" sldId="283"/>
        </pc:sldMkLst>
        <pc:spChg chg="mod">
          <ac:chgData name="Keith Hibbard" userId="9ecf83fcc94d4080" providerId="LiveId" clId="{53395C6E-DFE1-4A13-8291-688271B1B66A}" dt="2024-04-17T14:39:00.217" v="18" actId="27636"/>
          <ac:spMkLst>
            <pc:docMk/>
            <pc:sldMk cId="3201439696" sldId="283"/>
            <ac:spMk id="2" creationId="{6C1D0E34-4E0A-4955-A319-5187F425F292}"/>
          </ac:spMkLst>
        </pc:spChg>
        <pc:spChg chg="mod">
          <ac:chgData name="Keith Hibbard" userId="9ecf83fcc94d4080" providerId="LiveId" clId="{53395C6E-DFE1-4A13-8291-688271B1B66A}" dt="2024-04-17T14:41:10.575" v="202" actId="6549"/>
          <ac:spMkLst>
            <pc:docMk/>
            <pc:sldMk cId="3201439696" sldId="283"/>
            <ac:spMk id="8" creationId="{C881DF26-607F-4FFB-9DFC-673011CAFD7B}"/>
          </ac:spMkLst>
        </pc:spChg>
        <pc:spChg chg="add del mod">
          <ac:chgData name="Keith Hibbard" userId="9ecf83fcc94d4080" providerId="LiveId" clId="{53395C6E-DFE1-4A13-8291-688271B1B66A}" dt="2024-04-17T14:37:17.033" v="3" actId="931"/>
          <ac:spMkLst>
            <pc:docMk/>
            <pc:sldMk cId="3201439696" sldId="283"/>
            <ac:spMk id="10" creationId="{E3F244D7-7474-4E97-8AEA-FC1B8E6E2516}"/>
          </ac:spMkLst>
        </pc:spChg>
        <pc:picChg chg="del">
          <ac:chgData name="Keith Hibbard" userId="9ecf83fcc94d4080" providerId="LiveId" clId="{53395C6E-DFE1-4A13-8291-688271B1B66A}" dt="2024-04-17T14:37:02.073" v="2" actId="21"/>
          <ac:picMkLst>
            <pc:docMk/>
            <pc:sldMk cId="3201439696" sldId="283"/>
            <ac:picMk id="7" creationId="{C7993442-23EE-41A1-84D2-73A77884D5E8}"/>
          </ac:picMkLst>
        </pc:picChg>
        <pc:picChg chg="add mod">
          <ac:chgData name="Keith Hibbard" userId="9ecf83fcc94d4080" providerId="LiveId" clId="{53395C6E-DFE1-4A13-8291-688271B1B66A}" dt="2024-04-17T14:38:53.585" v="16" actId="1076"/>
          <ac:picMkLst>
            <pc:docMk/>
            <pc:sldMk cId="3201439696" sldId="283"/>
            <ac:picMk id="12" creationId="{055E3615-1D05-469A-901B-43AD36248B0B}"/>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2FC0E-67DA-4010-8870-9D8A657C4C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8E14385-9873-428E-AEEF-EEBAE34283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5BDB318-1E4C-4A24-8A2E-D2FE4F242B44}"/>
              </a:ext>
            </a:extLst>
          </p:cNvPr>
          <p:cNvSpPr>
            <a:spLocks noGrp="1"/>
          </p:cNvSpPr>
          <p:nvPr>
            <p:ph type="dt" sz="half" idx="10"/>
          </p:nvPr>
        </p:nvSpPr>
        <p:spPr/>
        <p:txBody>
          <a:bodyPr/>
          <a:lstStyle/>
          <a:p>
            <a:fld id="{F6226297-0C37-4DD2-AC2C-A385B13F0B7A}" type="datetimeFigureOut">
              <a:rPr lang="en-US" smtClean="0"/>
              <a:t>4/19/2024</a:t>
            </a:fld>
            <a:endParaRPr lang="en-US"/>
          </a:p>
        </p:txBody>
      </p:sp>
      <p:sp>
        <p:nvSpPr>
          <p:cNvPr id="5" name="Footer Placeholder 4">
            <a:extLst>
              <a:ext uri="{FF2B5EF4-FFF2-40B4-BE49-F238E27FC236}">
                <a16:creationId xmlns:a16="http://schemas.microsoft.com/office/drawing/2014/main" id="{3327697C-F5C7-4532-8A12-E1E6F51BAF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48E3C6-BAAA-4CB0-B376-7B608B58786E}"/>
              </a:ext>
            </a:extLst>
          </p:cNvPr>
          <p:cNvSpPr>
            <a:spLocks noGrp="1"/>
          </p:cNvSpPr>
          <p:nvPr>
            <p:ph type="sldNum" sz="quarter" idx="12"/>
          </p:nvPr>
        </p:nvSpPr>
        <p:spPr/>
        <p:txBody>
          <a:bodyPr/>
          <a:lstStyle/>
          <a:p>
            <a:fld id="{004DD382-6089-451A-AC55-AD3459D91791}" type="slidenum">
              <a:rPr lang="en-US" smtClean="0"/>
              <a:t>‹#›</a:t>
            </a:fld>
            <a:endParaRPr lang="en-US"/>
          </a:p>
        </p:txBody>
      </p:sp>
    </p:spTree>
    <p:extLst>
      <p:ext uri="{BB962C8B-B14F-4D97-AF65-F5344CB8AC3E}">
        <p14:creationId xmlns:p14="http://schemas.microsoft.com/office/powerpoint/2010/main" val="2001577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9753D-6B04-4942-A086-8068B50802C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8B24A66-27B5-4F14-B593-488B977C25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88D9CC-01B4-4C04-88EB-7C428D461B3F}"/>
              </a:ext>
            </a:extLst>
          </p:cNvPr>
          <p:cNvSpPr>
            <a:spLocks noGrp="1"/>
          </p:cNvSpPr>
          <p:nvPr>
            <p:ph type="dt" sz="half" idx="10"/>
          </p:nvPr>
        </p:nvSpPr>
        <p:spPr/>
        <p:txBody>
          <a:bodyPr/>
          <a:lstStyle/>
          <a:p>
            <a:fld id="{F6226297-0C37-4DD2-AC2C-A385B13F0B7A}" type="datetimeFigureOut">
              <a:rPr lang="en-US" smtClean="0"/>
              <a:t>4/19/2024</a:t>
            </a:fld>
            <a:endParaRPr lang="en-US"/>
          </a:p>
        </p:txBody>
      </p:sp>
      <p:sp>
        <p:nvSpPr>
          <p:cNvPr id="5" name="Footer Placeholder 4">
            <a:extLst>
              <a:ext uri="{FF2B5EF4-FFF2-40B4-BE49-F238E27FC236}">
                <a16:creationId xmlns:a16="http://schemas.microsoft.com/office/drawing/2014/main" id="{DDA467CC-B94A-4221-A22C-1F4D082530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80159B-EB28-497D-B6DA-9695279E9485}"/>
              </a:ext>
            </a:extLst>
          </p:cNvPr>
          <p:cNvSpPr>
            <a:spLocks noGrp="1"/>
          </p:cNvSpPr>
          <p:nvPr>
            <p:ph type="sldNum" sz="quarter" idx="12"/>
          </p:nvPr>
        </p:nvSpPr>
        <p:spPr/>
        <p:txBody>
          <a:bodyPr/>
          <a:lstStyle/>
          <a:p>
            <a:fld id="{004DD382-6089-451A-AC55-AD3459D91791}" type="slidenum">
              <a:rPr lang="en-US" smtClean="0"/>
              <a:t>‹#›</a:t>
            </a:fld>
            <a:endParaRPr lang="en-US"/>
          </a:p>
        </p:txBody>
      </p:sp>
    </p:spTree>
    <p:extLst>
      <p:ext uri="{BB962C8B-B14F-4D97-AF65-F5344CB8AC3E}">
        <p14:creationId xmlns:p14="http://schemas.microsoft.com/office/powerpoint/2010/main" val="3295622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FF18D7A-7E71-4DD5-A08D-DDD98714AF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1C60B4D-56D3-4C44-86F8-B11E55D5F9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99F78F-646A-42FF-BA06-A787F67D0D9F}"/>
              </a:ext>
            </a:extLst>
          </p:cNvPr>
          <p:cNvSpPr>
            <a:spLocks noGrp="1"/>
          </p:cNvSpPr>
          <p:nvPr>
            <p:ph type="dt" sz="half" idx="10"/>
          </p:nvPr>
        </p:nvSpPr>
        <p:spPr/>
        <p:txBody>
          <a:bodyPr/>
          <a:lstStyle/>
          <a:p>
            <a:fld id="{F6226297-0C37-4DD2-AC2C-A385B13F0B7A}" type="datetimeFigureOut">
              <a:rPr lang="en-US" smtClean="0"/>
              <a:t>4/19/2024</a:t>
            </a:fld>
            <a:endParaRPr lang="en-US"/>
          </a:p>
        </p:txBody>
      </p:sp>
      <p:sp>
        <p:nvSpPr>
          <p:cNvPr id="5" name="Footer Placeholder 4">
            <a:extLst>
              <a:ext uri="{FF2B5EF4-FFF2-40B4-BE49-F238E27FC236}">
                <a16:creationId xmlns:a16="http://schemas.microsoft.com/office/drawing/2014/main" id="{7836705F-69F9-4302-B0C1-52569D7D62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CC6D6-A8E6-4BA7-867E-E8BF1607E67E}"/>
              </a:ext>
            </a:extLst>
          </p:cNvPr>
          <p:cNvSpPr>
            <a:spLocks noGrp="1"/>
          </p:cNvSpPr>
          <p:nvPr>
            <p:ph type="sldNum" sz="quarter" idx="12"/>
          </p:nvPr>
        </p:nvSpPr>
        <p:spPr/>
        <p:txBody>
          <a:bodyPr/>
          <a:lstStyle/>
          <a:p>
            <a:fld id="{004DD382-6089-451A-AC55-AD3459D91791}" type="slidenum">
              <a:rPr lang="en-US" smtClean="0"/>
              <a:t>‹#›</a:t>
            </a:fld>
            <a:endParaRPr lang="en-US"/>
          </a:p>
        </p:txBody>
      </p:sp>
    </p:spTree>
    <p:extLst>
      <p:ext uri="{BB962C8B-B14F-4D97-AF65-F5344CB8AC3E}">
        <p14:creationId xmlns:p14="http://schemas.microsoft.com/office/powerpoint/2010/main" val="608347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4104B-1E11-43E9-AD5B-DB19D3A495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DE2835-EABF-4624-A9B5-F546990977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8C3BAA-B226-4B18-AB63-B636020E61BB}"/>
              </a:ext>
            </a:extLst>
          </p:cNvPr>
          <p:cNvSpPr>
            <a:spLocks noGrp="1"/>
          </p:cNvSpPr>
          <p:nvPr>
            <p:ph type="dt" sz="half" idx="10"/>
          </p:nvPr>
        </p:nvSpPr>
        <p:spPr/>
        <p:txBody>
          <a:bodyPr/>
          <a:lstStyle/>
          <a:p>
            <a:fld id="{F6226297-0C37-4DD2-AC2C-A385B13F0B7A}" type="datetimeFigureOut">
              <a:rPr lang="en-US" smtClean="0"/>
              <a:t>4/19/2024</a:t>
            </a:fld>
            <a:endParaRPr lang="en-US"/>
          </a:p>
        </p:txBody>
      </p:sp>
      <p:sp>
        <p:nvSpPr>
          <p:cNvPr id="5" name="Footer Placeholder 4">
            <a:extLst>
              <a:ext uri="{FF2B5EF4-FFF2-40B4-BE49-F238E27FC236}">
                <a16:creationId xmlns:a16="http://schemas.microsoft.com/office/drawing/2014/main" id="{16AB50E7-B706-496E-ADF6-79F34D68B4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C71475-C133-465D-95DC-B36293D2DC24}"/>
              </a:ext>
            </a:extLst>
          </p:cNvPr>
          <p:cNvSpPr>
            <a:spLocks noGrp="1"/>
          </p:cNvSpPr>
          <p:nvPr>
            <p:ph type="sldNum" sz="quarter" idx="12"/>
          </p:nvPr>
        </p:nvSpPr>
        <p:spPr/>
        <p:txBody>
          <a:bodyPr/>
          <a:lstStyle/>
          <a:p>
            <a:fld id="{004DD382-6089-451A-AC55-AD3459D91791}" type="slidenum">
              <a:rPr lang="en-US" smtClean="0"/>
              <a:t>‹#›</a:t>
            </a:fld>
            <a:endParaRPr lang="en-US"/>
          </a:p>
        </p:txBody>
      </p:sp>
    </p:spTree>
    <p:extLst>
      <p:ext uri="{BB962C8B-B14F-4D97-AF65-F5344CB8AC3E}">
        <p14:creationId xmlns:p14="http://schemas.microsoft.com/office/powerpoint/2010/main" val="4015416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9377B-FE7D-4854-BE7C-E883CB5F7DB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0B0C4D5-2377-4CA8-9AB1-E95DEC666C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4FB2253-5B16-4879-A136-4F947DB0F571}"/>
              </a:ext>
            </a:extLst>
          </p:cNvPr>
          <p:cNvSpPr>
            <a:spLocks noGrp="1"/>
          </p:cNvSpPr>
          <p:nvPr>
            <p:ph type="dt" sz="half" idx="10"/>
          </p:nvPr>
        </p:nvSpPr>
        <p:spPr/>
        <p:txBody>
          <a:bodyPr/>
          <a:lstStyle/>
          <a:p>
            <a:fld id="{F6226297-0C37-4DD2-AC2C-A385B13F0B7A}" type="datetimeFigureOut">
              <a:rPr lang="en-US" smtClean="0"/>
              <a:t>4/19/2024</a:t>
            </a:fld>
            <a:endParaRPr lang="en-US"/>
          </a:p>
        </p:txBody>
      </p:sp>
      <p:sp>
        <p:nvSpPr>
          <p:cNvPr id="5" name="Footer Placeholder 4">
            <a:extLst>
              <a:ext uri="{FF2B5EF4-FFF2-40B4-BE49-F238E27FC236}">
                <a16:creationId xmlns:a16="http://schemas.microsoft.com/office/drawing/2014/main" id="{D47849A1-203B-4542-990C-8227C06D06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937026-AAE3-4E01-A1B4-77D3CBC18062}"/>
              </a:ext>
            </a:extLst>
          </p:cNvPr>
          <p:cNvSpPr>
            <a:spLocks noGrp="1"/>
          </p:cNvSpPr>
          <p:nvPr>
            <p:ph type="sldNum" sz="quarter" idx="12"/>
          </p:nvPr>
        </p:nvSpPr>
        <p:spPr/>
        <p:txBody>
          <a:bodyPr/>
          <a:lstStyle/>
          <a:p>
            <a:fld id="{004DD382-6089-451A-AC55-AD3459D91791}" type="slidenum">
              <a:rPr lang="en-US" smtClean="0"/>
              <a:t>‹#›</a:t>
            </a:fld>
            <a:endParaRPr lang="en-US"/>
          </a:p>
        </p:txBody>
      </p:sp>
    </p:spTree>
    <p:extLst>
      <p:ext uri="{BB962C8B-B14F-4D97-AF65-F5344CB8AC3E}">
        <p14:creationId xmlns:p14="http://schemas.microsoft.com/office/powerpoint/2010/main" val="805517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6B874-78A9-4C19-A119-5B413C428F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06A370-D6A6-4C17-837E-AF2FF5493A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B195EE-DD9C-41D4-B005-F09ECD15D8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7DB5A18-FD63-4887-9F91-2EE3FBD93083}"/>
              </a:ext>
            </a:extLst>
          </p:cNvPr>
          <p:cNvSpPr>
            <a:spLocks noGrp="1"/>
          </p:cNvSpPr>
          <p:nvPr>
            <p:ph type="dt" sz="half" idx="10"/>
          </p:nvPr>
        </p:nvSpPr>
        <p:spPr/>
        <p:txBody>
          <a:bodyPr/>
          <a:lstStyle/>
          <a:p>
            <a:fld id="{F6226297-0C37-4DD2-AC2C-A385B13F0B7A}" type="datetimeFigureOut">
              <a:rPr lang="en-US" smtClean="0"/>
              <a:t>4/19/2024</a:t>
            </a:fld>
            <a:endParaRPr lang="en-US"/>
          </a:p>
        </p:txBody>
      </p:sp>
      <p:sp>
        <p:nvSpPr>
          <p:cNvPr id="6" name="Footer Placeholder 5">
            <a:extLst>
              <a:ext uri="{FF2B5EF4-FFF2-40B4-BE49-F238E27FC236}">
                <a16:creationId xmlns:a16="http://schemas.microsoft.com/office/drawing/2014/main" id="{0DD028C2-9432-40FE-8C97-8A7B3144A3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A9A368-1768-43D4-B687-1EAC6ABF2326}"/>
              </a:ext>
            </a:extLst>
          </p:cNvPr>
          <p:cNvSpPr>
            <a:spLocks noGrp="1"/>
          </p:cNvSpPr>
          <p:nvPr>
            <p:ph type="sldNum" sz="quarter" idx="12"/>
          </p:nvPr>
        </p:nvSpPr>
        <p:spPr/>
        <p:txBody>
          <a:bodyPr/>
          <a:lstStyle/>
          <a:p>
            <a:fld id="{004DD382-6089-451A-AC55-AD3459D91791}" type="slidenum">
              <a:rPr lang="en-US" smtClean="0"/>
              <a:t>‹#›</a:t>
            </a:fld>
            <a:endParaRPr lang="en-US"/>
          </a:p>
        </p:txBody>
      </p:sp>
    </p:spTree>
    <p:extLst>
      <p:ext uri="{BB962C8B-B14F-4D97-AF65-F5344CB8AC3E}">
        <p14:creationId xmlns:p14="http://schemas.microsoft.com/office/powerpoint/2010/main" val="3364721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CBE49-FF61-4D27-9EDA-66730131505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13F4DA4-3AD1-4915-8BA7-BD2F07326F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7B6964B-A330-4164-BBF8-E3E66075AB1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0B3126-EAA6-4F14-B71D-64434F444B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E75D232-F798-412C-8C68-3690CD2603A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C27B04C-9E71-4499-8D94-82335A75B626}"/>
              </a:ext>
            </a:extLst>
          </p:cNvPr>
          <p:cNvSpPr>
            <a:spLocks noGrp="1"/>
          </p:cNvSpPr>
          <p:nvPr>
            <p:ph type="dt" sz="half" idx="10"/>
          </p:nvPr>
        </p:nvSpPr>
        <p:spPr/>
        <p:txBody>
          <a:bodyPr/>
          <a:lstStyle/>
          <a:p>
            <a:fld id="{F6226297-0C37-4DD2-AC2C-A385B13F0B7A}" type="datetimeFigureOut">
              <a:rPr lang="en-US" smtClean="0"/>
              <a:t>4/19/2024</a:t>
            </a:fld>
            <a:endParaRPr lang="en-US"/>
          </a:p>
        </p:txBody>
      </p:sp>
      <p:sp>
        <p:nvSpPr>
          <p:cNvPr id="8" name="Footer Placeholder 7">
            <a:extLst>
              <a:ext uri="{FF2B5EF4-FFF2-40B4-BE49-F238E27FC236}">
                <a16:creationId xmlns:a16="http://schemas.microsoft.com/office/drawing/2014/main" id="{98499861-D59E-45A0-9D25-1B1A6729A1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B2BCDC-C8E7-44CA-8A49-F469A22300DE}"/>
              </a:ext>
            </a:extLst>
          </p:cNvPr>
          <p:cNvSpPr>
            <a:spLocks noGrp="1"/>
          </p:cNvSpPr>
          <p:nvPr>
            <p:ph type="sldNum" sz="quarter" idx="12"/>
          </p:nvPr>
        </p:nvSpPr>
        <p:spPr/>
        <p:txBody>
          <a:bodyPr/>
          <a:lstStyle/>
          <a:p>
            <a:fld id="{004DD382-6089-451A-AC55-AD3459D91791}" type="slidenum">
              <a:rPr lang="en-US" smtClean="0"/>
              <a:t>‹#›</a:t>
            </a:fld>
            <a:endParaRPr lang="en-US"/>
          </a:p>
        </p:txBody>
      </p:sp>
    </p:spTree>
    <p:extLst>
      <p:ext uri="{BB962C8B-B14F-4D97-AF65-F5344CB8AC3E}">
        <p14:creationId xmlns:p14="http://schemas.microsoft.com/office/powerpoint/2010/main" val="4125456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25340-4411-4BAE-A951-72AF63E288D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E07426C-FEC0-4506-A6F5-CDBC48DC6BE4}"/>
              </a:ext>
            </a:extLst>
          </p:cNvPr>
          <p:cNvSpPr>
            <a:spLocks noGrp="1"/>
          </p:cNvSpPr>
          <p:nvPr>
            <p:ph type="dt" sz="half" idx="10"/>
          </p:nvPr>
        </p:nvSpPr>
        <p:spPr/>
        <p:txBody>
          <a:bodyPr/>
          <a:lstStyle/>
          <a:p>
            <a:fld id="{F6226297-0C37-4DD2-AC2C-A385B13F0B7A}" type="datetimeFigureOut">
              <a:rPr lang="en-US" smtClean="0"/>
              <a:t>4/19/2024</a:t>
            </a:fld>
            <a:endParaRPr lang="en-US"/>
          </a:p>
        </p:txBody>
      </p:sp>
      <p:sp>
        <p:nvSpPr>
          <p:cNvPr id="4" name="Footer Placeholder 3">
            <a:extLst>
              <a:ext uri="{FF2B5EF4-FFF2-40B4-BE49-F238E27FC236}">
                <a16:creationId xmlns:a16="http://schemas.microsoft.com/office/drawing/2014/main" id="{68A87C21-E8A9-49A9-9798-9109DC57D4B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E89D0E-101C-4D9C-8A8A-C17EADB717A8}"/>
              </a:ext>
            </a:extLst>
          </p:cNvPr>
          <p:cNvSpPr>
            <a:spLocks noGrp="1"/>
          </p:cNvSpPr>
          <p:nvPr>
            <p:ph type="sldNum" sz="quarter" idx="12"/>
          </p:nvPr>
        </p:nvSpPr>
        <p:spPr/>
        <p:txBody>
          <a:bodyPr/>
          <a:lstStyle/>
          <a:p>
            <a:fld id="{004DD382-6089-451A-AC55-AD3459D91791}" type="slidenum">
              <a:rPr lang="en-US" smtClean="0"/>
              <a:t>‹#›</a:t>
            </a:fld>
            <a:endParaRPr lang="en-US"/>
          </a:p>
        </p:txBody>
      </p:sp>
    </p:spTree>
    <p:extLst>
      <p:ext uri="{BB962C8B-B14F-4D97-AF65-F5344CB8AC3E}">
        <p14:creationId xmlns:p14="http://schemas.microsoft.com/office/powerpoint/2010/main" val="290514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EFCECB8-1BF8-4A65-8958-8DF683AC8446}"/>
              </a:ext>
            </a:extLst>
          </p:cNvPr>
          <p:cNvSpPr>
            <a:spLocks noGrp="1"/>
          </p:cNvSpPr>
          <p:nvPr>
            <p:ph type="dt" sz="half" idx="10"/>
          </p:nvPr>
        </p:nvSpPr>
        <p:spPr/>
        <p:txBody>
          <a:bodyPr/>
          <a:lstStyle/>
          <a:p>
            <a:fld id="{F6226297-0C37-4DD2-AC2C-A385B13F0B7A}" type="datetimeFigureOut">
              <a:rPr lang="en-US" smtClean="0"/>
              <a:t>4/19/2024</a:t>
            </a:fld>
            <a:endParaRPr lang="en-US"/>
          </a:p>
        </p:txBody>
      </p:sp>
      <p:sp>
        <p:nvSpPr>
          <p:cNvPr id="3" name="Footer Placeholder 2">
            <a:extLst>
              <a:ext uri="{FF2B5EF4-FFF2-40B4-BE49-F238E27FC236}">
                <a16:creationId xmlns:a16="http://schemas.microsoft.com/office/drawing/2014/main" id="{1887F281-3DD5-428B-B756-2836F838FAF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BCEDE6-B644-4C9B-BEFF-57270D2D02B2}"/>
              </a:ext>
            </a:extLst>
          </p:cNvPr>
          <p:cNvSpPr>
            <a:spLocks noGrp="1"/>
          </p:cNvSpPr>
          <p:nvPr>
            <p:ph type="sldNum" sz="quarter" idx="12"/>
          </p:nvPr>
        </p:nvSpPr>
        <p:spPr/>
        <p:txBody>
          <a:bodyPr/>
          <a:lstStyle/>
          <a:p>
            <a:fld id="{004DD382-6089-451A-AC55-AD3459D91791}" type="slidenum">
              <a:rPr lang="en-US" smtClean="0"/>
              <a:t>‹#›</a:t>
            </a:fld>
            <a:endParaRPr lang="en-US"/>
          </a:p>
        </p:txBody>
      </p:sp>
    </p:spTree>
    <p:extLst>
      <p:ext uri="{BB962C8B-B14F-4D97-AF65-F5344CB8AC3E}">
        <p14:creationId xmlns:p14="http://schemas.microsoft.com/office/powerpoint/2010/main" val="991515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A5E1A-B58F-4407-9935-195D441B24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FCF3F2-7016-4A94-9077-1AD1B01758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DDCD864-CA82-4FFC-A0CD-F6C1B8A72F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0FDD2F-73C5-4898-BABF-C8217A45D032}"/>
              </a:ext>
            </a:extLst>
          </p:cNvPr>
          <p:cNvSpPr>
            <a:spLocks noGrp="1"/>
          </p:cNvSpPr>
          <p:nvPr>
            <p:ph type="dt" sz="half" idx="10"/>
          </p:nvPr>
        </p:nvSpPr>
        <p:spPr/>
        <p:txBody>
          <a:bodyPr/>
          <a:lstStyle/>
          <a:p>
            <a:fld id="{F6226297-0C37-4DD2-AC2C-A385B13F0B7A}" type="datetimeFigureOut">
              <a:rPr lang="en-US" smtClean="0"/>
              <a:t>4/19/2024</a:t>
            </a:fld>
            <a:endParaRPr lang="en-US"/>
          </a:p>
        </p:txBody>
      </p:sp>
      <p:sp>
        <p:nvSpPr>
          <p:cNvPr id="6" name="Footer Placeholder 5">
            <a:extLst>
              <a:ext uri="{FF2B5EF4-FFF2-40B4-BE49-F238E27FC236}">
                <a16:creationId xmlns:a16="http://schemas.microsoft.com/office/drawing/2014/main" id="{BB149E67-791D-4CC9-9089-3F4FE142DB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9BFF50-44F9-4740-80C4-27EBCF037D23}"/>
              </a:ext>
            </a:extLst>
          </p:cNvPr>
          <p:cNvSpPr>
            <a:spLocks noGrp="1"/>
          </p:cNvSpPr>
          <p:nvPr>
            <p:ph type="sldNum" sz="quarter" idx="12"/>
          </p:nvPr>
        </p:nvSpPr>
        <p:spPr/>
        <p:txBody>
          <a:bodyPr/>
          <a:lstStyle/>
          <a:p>
            <a:fld id="{004DD382-6089-451A-AC55-AD3459D91791}" type="slidenum">
              <a:rPr lang="en-US" smtClean="0"/>
              <a:t>‹#›</a:t>
            </a:fld>
            <a:endParaRPr lang="en-US"/>
          </a:p>
        </p:txBody>
      </p:sp>
    </p:spTree>
    <p:extLst>
      <p:ext uri="{BB962C8B-B14F-4D97-AF65-F5344CB8AC3E}">
        <p14:creationId xmlns:p14="http://schemas.microsoft.com/office/powerpoint/2010/main" val="472766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3F778-A525-48E8-B5A4-582206FCFA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98F26F3-82B5-4855-85EB-589976428E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0AD17FD-C11B-45B9-9791-32DED43344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E6B0AE-71F8-4709-B620-F286921F6121}"/>
              </a:ext>
            </a:extLst>
          </p:cNvPr>
          <p:cNvSpPr>
            <a:spLocks noGrp="1"/>
          </p:cNvSpPr>
          <p:nvPr>
            <p:ph type="dt" sz="half" idx="10"/>
          </p:nvPr>
        </p:nvSpPr>
        <p:spPr/>
        <p:txBody>
          <a:bodyPr/>
          <a:lstStyle/>
          <a:p>
            <a:fld id="{F6226297-0C37-4DD2-AC2C-A385B13F0B7A}" type="datetimeFigureOut">
              <a:rPr lang="en-US" smtClean="0"/>
              <a:t>4/19/2024</a:t>
            </a:fld>
            <a:endParaRPr lang="en-US"/>
          </a:p>
        </p:txBody>
      </p:sp>
      <p:sp>
        <p:nvSpPr>
          <p:cNvPr id="6" name="Footer Placeholder 5">
            <a:extLst>
              <a:ext uri="{FF2B5EF4-FFF2-40B4-BE49-F238E27FC236}">
                <a16:creationId xmlns:a16="http://schemas.microsoft.com/office/drawing/2014/main" id="{23EA979E-47D0-4920-BF1A-D5C2F3A7D52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5FDE28-892D-443C-B46A-0C84600F00A6}"/>
              </a:ext>
            </a:extLst>
          </p:cNvPr>
          <p:cNvSpPr>
            <a:spLocks noGrp="1"/>
          </p:cNvSpPr>
          <p:nvPr>
            <p:ph type="sldNum" sz="quarter" idx="12"/>
          </p:nvPr>
        </p:nvSpPr>
        <p:spPr/>
        <p:txBody>
          <a:bodyPr/>
          <a:lstStyle/>
          <a:p>
            <a:fld id="{004DD382-6089-451A-AC55-AD3459D91791}" type="slidenum">
              <a:rPr lang="en-US" smtClean="0"/>
              <a:t>‹#›</a:t>
            </a:fld>
            <a:endParaRPr lang="en-US"/>
          </a:p>
        </p:txBody>
      </p:sp>
    </p:spTree>
    <p:extLst>
      <p:ext uri="{BB962C8B-B14F-4D97-AF65-F5344CB8AC3E}">
        <p14:creationId xmlns:p14="http://schemas.microsoft.com/office/powerpoint/2010/main" val="419319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B1C599-46F5-4180-8E94-46D132CFD7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B0C3397-01B3-40E2-BA2D-2760401A33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15F17C-6DB0-48DA-B946-62C2033094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226297-0C37-4DD2-AC2C-A385B13F0B7A}" type="datetimeFigureOut">
              <a:rPr lang="en-US" smtClean="0"/>
              <a:t>4/19/2024</a:t>
            </a:fld>
            <a:endParaRPr lang="en-US"/>
          </a:p>
        </p:txBody>
      </p:sp>
      <p:sp>
        <p:nvSpPr>
          <p:cNvPr id="5" name="Footer Placeholder 4">
            <a:extLst>
              <a:ext uri="{FF2B5EF4-FFF2-40B4-BE49-F238E27FC236}">
                <a16:creationId xmlns:a16="http://schemas.microsoft.com/office/drawing/2014/main" id="{0D995C38-0543-404C-B6FA-2F5E9EDC00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D76CDD6-D64A-403B-8AE1-F7D4FBDECA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4DD382-6089-451A-AC55-AD3459D91791}" type="slidenum">
              <a:rPr lang="en-US" smtClean="0"/>
              <a:t>‹#›</a:t>
            </a:fld>
            <a:endParaRPr lang="en-US"/>
          </a:p>
        </p:txBody>
      </p:sp>
    </p:spTree>
    <p:extLst>
      <p:ext uri="{BB962C8B-B14F-4D97-AF65-F5344CB8AC3E}">
        <p14:creationId xmlns:p14="http://schemas.microsoft.com/office/powerpoint/2010/main" val="1615639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bcnews.go.com/US/police-departments-face-vicious-cycle-challenges-retaining-recruiting/story?id=98363458" TargetMode="External"/><Relationship Id="rId2" Type="http://schemas.openxmlformats.org/officeDocument/2006/relationships/hyperlink" Target="https://www.nbcnews.com/news/us-news/us-experiencing-police-hiring-crisis-rcna103600" TargetMode="External"/><Relationship Id="rId1" Type="http://schemas.openxmlformats.org/officeDocument/2006/relationships/slideLayout" Target="../slideLayouts/slideLayout2.xml"/><Relationship Id="rId5" Type="http://schemas.openxmlformats.org/officeDocument/2006/relationships/hyperlink" Target="https://www.justice.gov/opa/pr/justice-department-releases-report-recommendations-law-enforcement-agencies-facing" TargetMode="External"/><Relationship Id="rId4" Type="http://schemas.openxmlformats.org/officeDocument/2006/relationships/hyperlink" Target="https://www.theiacp.org/sites/default/files/239416_IACP_RecruitmentBR_HR_0.pdf"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hyperlink" Target="http://www.nbcnews.com/news/us-news/u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53075-AEDA-FCF4-BBB7-2B7A8E7E6E13}"/>
              </a:ext>
            </a:extLst>
          </p:cNvPr>
          <p:cNvSpPr>
            <a:spLocks noGrp="1"/>
          </p:cNvSpPr>
          <p:nvPr>
            <p:ph type="title"/>
          </p:nvPr>
        </p:nvSpPr>
        <p:spPr>
          <a:xfrm>
            <a:off x="838200" y="18255"/>
            <a:ext cx="10515600" cy="1325563"/>
          </a:xfrm>
        </p:spPr>
        <p:txBody>
          <a:bodyPr/>
          <a:lstStyle/>
          <a:p>
            <a:r>
              <a:rPr lang="en-US" b="1" u="sng" dirty="0">
                <a:solidFill>
                  <a:srgbClr val="FF0000"/>
                </a:solidFill>
              </a:rPr>
              <a:t>NATIONAL AND LOCAL POLICING CRISIS!!</a:t>
            </a:r>
          </a:p>
        </p:txBody>
      </p:sp>
      <p:sp>
        <p:nvSpPr>
          <p:cNvPr id="3" name="Content Placeholder 2">
            <a:extLst>
              <a:ext uri="{FF2B5EF4-FFF2-40B4-BE49-F238E27FC236}">
                <a16:creationId xmlns:a16="http://schemas.microsoft.com/office/drawing/2014/main" id="{B13E709E-B8FF-54A4-B1D6-67BB9CB5F4C0}"/>
              </a:ext>
            </a:extLst>
          </p:cNvPr>
          <p:cNvSpPr>
            <a:spLocks noGrp="1"/>
          </p:cNvSpPr>
          <p:nvPr>
            <p:ph idx="1"/>
          </p:nvPr>
        </p:nvSpPr>
        <p:spPr>
          <a:xfrm>
            <a:off x="838200" y="1343818"/>
            <a:ext cx="10515600" cy="5260182"/>
          </a:xfrm>
        </p:spPr>
        <p:txBody>
          <a:bodyPr>
            <a:normAutofit fontScale="92500" lnSpcReduction="10000"/>
          </a:bodyPr>
          <a:lstStyle/>
          <a:p>
            <a:r>
              <a:rPr lang="en-US" dirty="0"/>
              <a:t>There is currently a very serious police recruitment and retention crisis in America, at a time when law enforcement is needed more than ever   </a:t>
            </a:r>
            <a:r>
              <a:rPr lang="en-US" baseline="30000" dirty="0"/>
              <a:t> (Associated Press, 2023)(Charalambous, 2023)</a:t>
            </a:r>
            <a:endParaRPr lang="en-US" dirty="0"/>
          </a:p>
          <a:p>
            <a:r>
              <a:rPr lang="en-US" dirty="0"/>
              <a:t>On October 17</a:t>
            </a:r>
            <a:r>
              <a:rPr lang="en-US" baseline="30000" dirty="0"/>
              <a:t>th</a:t>
            </a:r>
            <a:r>
              <a:rPr lang="en-US" dirty="0"/>
              <a:t>, 2023, the U.S. Justice Department released a new publication</a:t>
            </a:r>
            <a:r>
              <a:rPr lang="en-US" baseline="30000" dirty="0"/>
              <a:t>4</a:t>
            </a:r>
            <a:r>
              <a:rPr lang="en-US" dirty="0"/>
              <a:t> aimed at addressing this problem, stating:</a:t>
            </a:r>
          </a:p>
          <a:p>
            <a:pPr lvl="1"/>
            <a:r>
              <a:rPr lang="en-US" dirty="0"/>
              <a:t>“The Justice Department knows that hiring and holding onto a highly qualified, committed, and diverse cadre of policing professionals is critical to public safety and police-community trust, and we are committed to working with our partners to address this crisis.” (DOJ, 2023)</a:t>
            </a:r>
          </a:p>
          <a:p>
            <a:pPr marL="457200" lvl="1" indent="0">
              <a:buNone/>
            </a:pPr>
            <a:endParaRPr lang="en-US" dirty="0"/>
          </a:p>
          <a:p>
            <a:pPr marL="457200" lvl="1" indent="0">
              <a:buNone/>
            </a:pPr>
            <a:endParaRPr lang="en-US" dirty="0"/>
          </a:p>
          <a:p>
            <a:pPr marL="0" lvl="1" indent="0">
              <a:buNone/>
            </a:pPr>
            <a:r>
              <a:rPr lang="en-US" sz="1200" dirty="0"/>
              <a:t>Associated Press, “The U.S. is Experiencing a Police Hiring Crisis” </a:t>
            </a:r>
            <a:r>
              <a:rPr lang="en-US" sz="1200" dirty="0">
                <a:hlinkClick r:id="rId2"/>
              </a:rPr>
              <a:t>https://www.nbcnews.com/news/us-news/us-experiencing-police-hiring-crisis-rcna103600</a:t>
            </a:r>
            <a:endParaRPr lang="en-US" sz="1200" dirty="0"/>
          </a:p>
          <a:p>
            <a:pPr marL="0" lvl="1" indent="0">
              <a:buNone/>
            </a:pPr>
            <a:r>
              <a:rPr lang="en-US" sz="1200" dirty="0"/>
              <a:t>ABC News, “’Vicious Cycle’: Inside the Police Recruiting Crunch with Resignations on the Rise” </a:t>
            </a:r>
            <a:r>
              <a:rPr lang="en-US" sz="1200" dirty="0">
                <a:hlinkClick r:id="rId3"/>
              </a:rPr>
              <a:t>https://abcnews.go.com/US/police-departments-face-vicious-cycle-challenges-retaining-recruiting/story?id=98363458</a:t>
            </a:r>
            <a:endParaRPr lang="en-US" sz="1200" dirty="0"/>
          </a:p>
          <a:p>
            <a:pPr marL="0" lvl="1" indent="0">
              <a:buNone/>
            </a:pPr>
            <a:r>
              <a:rPr lang="en-US" sz="1200" dirty="0"/>
              <a:t>International Association of Chiefs of Police (IACP), “The State of Recruitment: A Crisis for Law Enforcement” </a:t>
            </a:r>
            <a:r>
              <a:rPr lang="en-US" sz="1200" dirty="0">
                <a:hlinkClick r:id="rId4"/>
              </a:rPr>
              <a:t>https://www.theiacp.org/sites/default/files/239416_IACP_RecruitmentBR_HR_0.pdf</a:t>
            </a:r>
            <a:endParaRPr lang="en-US" sz="1200" dirty="0"/>
          </a:p>
          <a:p>
            <a:pPr marL="0" lvl="1" indent="0">
              <a:buNone/>
            </a:pPr>
            <a:r>
              <a:rPr lang="en-US" sz="1200" dirty="0"/>
              <a:t>U.S. Justice Department, “Recruitment and Retention for the Modern Law Enforcement Agency </a:t>
            </a:r>
            <a:r>
              <a:rPr lang="en-US" sz="1050" dirty="0">
                <a:hlinkClick r:id="rId5"/>
              </a:rPr>
              <a:t>Office of Public Affairs | Justice Department Releases Report on Recommendations for Law Enforcement Agencies Facing Recruitment and Retention Challenges | United States Department of Justice</a:t>
            </a:r>
            <a:endParaRPr lang="en-US" sz="1200" dirty="0"/>
          </a:p>
        </p:txBody>
      </p:sp>
    </p:spTree>
    <p:extLst>
      <p:ext uri="{BB962C8B-B14F-4D97-AF65-F5344CB8AC3E}">
        <p14:creationId xmlns:p14="http://schemas.microsoft.com/office/powerpoint/2010/main" val="1562073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53075-AEDA-FCF4-BBB7-2B7A8E7E6E13}"/>
              </a:ext>
            </a:extLst>
          </p:cNvPr>
          <p:cNvSpPr>
            <a:spLocks noGrp="1"/>
          </p:cNvSpPr>
          <p:nvPr>
            <p:ph type="title"/>
          </p:nvPr>
        </p:nvSpPr>
        <p:spPr>
          <a:xfrm>
            <a:off x="452581" y="18255"/>
            <a:ext cx="11314545" cy="1325563"/>
          </a:xfrm>
        </p:spPr>
        <p:txBody>
          <a:bodyPr>
            <a:normAutofit/>
          </a:bodyPr>
          <a:lstStyle/>
          <a:p>
            <a:r>
              <a:rPr lang="en-US" sz="4000" dirty="0"/>
              <a:t>Pay – Historical Comparison: </a:t>
            </a:r>
            <a:r>
              <a:rPr lang="en-US" sz="3600" dirty="0"/>
              <a:t>2003 vs 2023 Maximum Pay</a:t>
            </a:r>
            <a:endParaRPr lang="en-US" sz="4000" dirty="0"/>
          </a:p>
        </p:txBody>
      </p:sp>
      <p:sp>
        <p:nvSpPr>
          <p:cNvPr id="15" name="TextBox 14">
            <a:extLst>
              <a:ext uri="{FF2B5EF4-FFF2-40B4-BE49-F238E27FC236}">
                <a16:creationId xmlns:a16="http://schemas.microsoft.com/office/drawing/2014/main" id="{79A9103C-E111-8540-60D4-5B5B85010079}"/>
              </a:ext>
            </a:extLst>
          </p:cNvPr>
          <p:cNvSpPr txBox="1"/>
          <p:nvPr/>
        </p:nvSpPr>
        <p:spPr>
          <a:xfrm>
            <a:off x="6446982" y="1343818"/>
            <a:ext cx="5661891" cy="646331"/>
          </a:xfrm>
          <a:prstGeom prst="rect">
            <a:avLst/>
          </a:prstGeom>
          <a:noFill/>
        </p:spPr>
        <p:txBody>
          <a:bodyPr wrap="square" rtlCol="0">
            <a:spAutoFit/>
          </a:bodyPr>
          <a:lstStyle/>
          <a:p>
            <a:pPr marL="285750" indent="-285750">
              <a:buFont typeface="Arial" panose="020B0604020202020204" pitchFamily="34" charset="0"/>
              <a:buChar char="•"/>
            </a:pPr>
            <a:r>
              <a:rPr lang="en-US" dirty="0"/>
              <a:t>In 2003, Miami ranked 4th</a:t>
            </a:r>
            <a:r>
              <a:rPr lang="en-US" baseline="30000" dirty="0"/>
              <a:t>th </a:t>
            </a:r>
            <a:r>
              <a:rPr lang="en-US" dirty="0"/>
              <a:t>out of 10 in maximum pay at $51,155</a:t>
            </a:r>
          </a:p>
        </p:txBody>
      </p:sp>
      <p:sp>
        <p:nvSpPr>
          <p:cNvPr id="16" name="TextBox 15">
            <a:extLst>
              <a:ext uri="{FF2B5EF4-FFF2-40B4-BE49-F238E27FC236}">
                <a16:creationId xmlns:a16="http://schemas.microsoft.com/office/drawing/2014/main" id="{D5B28CEF-4629-27BC-9163-82C3BBAD8BDB}"/>
              </a:ext>
            </a:extLst>
          </p:cNvPr>
          <p:cNvSpPr txBox="1"/>
          <p:nvPr/>
        </p:nvSpPr>
        <p:spPr>
          <a:xfrm>
            <a:off x="106218" y="5077998"/>
            <a:ext cx="5661891" cy="646331"/>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FF0000"/>
                </a:solidFill>
              </a:rPr>
              <a:t>In 2023, Miami ranked 10</a:t>
            </a:r>
            <a:r>
              <a:rPr lang="en-US" baseline="30000" dirty="0">
                <a:solidFill>
                  <a:srgbClr val="FF0000"/>
                </a:solidFill>
              </a:rPr>
              <a:t>th</a:t>
            </a:r>
            <a:r>
              <a:rPr lang="en-US" dirty="0">
                <a:solidFill>
                  <a:srgbClr val="FF0000"/>
                </a:solidFill>
              </a:rPr>
              <a:t> out of 10 in maximum pay at $76,856</a:t>
            </a:r>
          </a:p>
        </p:txBody>
      </p:sp>
      <p:pic>
        <p:nvPicPr>
          <p:cNvPr id="4" name="Picture 3">
            <a:extLst>
              <a:ext uri="{FF2B5EF4-FFF2-40B4-BE49-F238E27FC236}">
                <a16:creationId xmlns:a16="http://schemas.microsoft.com/office/drawing/2014/main" id="{56ADDF76-4938-8231-91B4-4B2AAB782995}"/>
              </a:ext>
            </a:extLst>
          </p:cNvPr>
          <p:cNvPicPr>
            <a:picLocks noChangeAspect="1"/>
          </p:cNvPicPr>
          <p:nvPr/>
        </p:nvPicPr>
        <p:blipFill>
          <a:blip r:embed="rId2"/>
          <a:stretch>
            <a:fillRect/>
          </a:stretch>
        </p:blipFill>
        <p:spPr>
          <a:xfrm>
            <a:off x="0" y="1003759"/>
            <a:ext cx="6260609" cy="3676207"/>
          </a:xfrm>
          <a:prstGeom prst="rect">
            <a:avLst/>
          </a:prstGeom>
        </p:spPr>
      </p:pic>
      <p:pic>
        <p:nvPicPr>
          <p:cNvPr id="6" name="Picture 5">
            <a:extLst>
              <a:ext uri="{FF2B5EF4-FFF2-40B4-BE49-F238E27FC236}">
                <a16:creationId xmlns:a16="http://schemas.microsoft.com/office/drawing/2014/main" id="{56A5C38C-362E-7078-F872-E3EABBFC5370}"/>
              </a:ext>
            </a:extLst>
          </p:cNvPr>
          <p:cNvPicPr>
            <a:picLocks noChangeAspect="1"/>
          </p:cNvPicPr>
          <p:nvPr/>
        </p:nvPicPr>
        <p:blipFill>
          <a:blip r:embed="rId3"/>
          <a:stretch>
            <a:fillRect/>
          </a:stretch>
        </p:blipFill>
        <p:spPr>
          <a:xfrm>
            <a:off x="5931027" y="3315712"/>
            <a:ext cx="6177846" cy="3524033"/>
          </a:xfrm>
          <a:prstGeom prst="rect">
            <a:avLst/>
          </a:prstGeom>
        </p:spPr>
      </p:pic>
    </p:spTree>
    <p:extLst>
      <p:ext uri="{BB962C8B-B14F-4D97-AF65-F5344CB8AC3E}">
        <p14:creationId xmlns:p14="http://schemas.microsoft.com/office/powerpoint/2010/main" val="4067851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53075-AEDA-FCF4-BBB7-2B7A8E7E6E13}"/>
              </a:ext>
            </a:extLst>
          </p:cNvPr>
          <p:cNvSpPr>
            <a:spLocks noGrp="1"/>
          </p:cNvSpPr>
          <p:nvPr>
            <p:ph type="title"/>
          </p:nvPr>
        </p:nvSpPr>
        <p:spPr>
          <a:xfrm>
            <a:off x="406399" y="18255"/>
            <a:ext cx="11416145" cy="1325563"/>
          </a:xfrm>
        </p:spPr>
        <p:txBody>
          <a:bodyPr/>
          <a:lstStyle/>
          <a:p>
            <a:r>
              <a:rPr lang="en-US" dirty="0"/>
              <a:t>Pay – Historical Comparison: Increases from 2023</a:t>
            </a:r>
          </a:p>
        </p:txBody>
      </p:sp>
      <p:pic>
        <p:nvPicPr>
          <p:cNvPr id="4" name="Picture 3">
            <a:extLst>
              <a:ext uri="{FF2B5EF4-FFF2-40B4-BE49-F238E27FC236}">
                <a16:creationId xmlns:a16="http://schemas.microsoft.com/office/drawing/2014/main" id="{E40D7C23-5F57-A399-88FF-318283396E39}"/>
              </a:ext>
            </a:extLst>
          </p:cNvPr>
          <p:cNvPicPr>
            <a:picLocks noChangeAspect="1"/>
          </p:cNvPicPr>
          <p:nvPr/>
        </p:nvPicPr>
        <p:blipFill>
          <a:blip r:embed="rId2"/>
          <a:stretch>
            <a:fillRect/>
          </a:stretch>
        </p:blipFill>
        <p:spPr>
          <a:xfrm>
            <a:off x="5661891" y="1033143"/>
            <a:ext cx="6367272" cy="3226793"/>
          </a:xfrm>
          <a:prstGeom prst="rect">
            <a:avLst/>
          </a:prstGeom>
        </p:spPr>
      </p:pic>
      <p:pic>
        <p:nvPicPr>
          <p:cNvPr id="8" name="Picture 7">
            <a:extLst>
              <a:ext uri="{FF2B5EF4-FFF2-40B4-BE49-F238E27FC236}">
                <a16:creationId xmlns:a16="http://schemas.microsoft.com/office/drawing/2014/main" id="{72F4FFDF-CF6A-75A9-AD17-EA84A302BC13}"/>
              </a:ext>
            </a:extLst>
          </p:cNvPr>
          <p:cNvPicPr>
            <a:picLocks noChangeAspect="1"/>
          </p:cNvPicPr>
          <p:nvPr/>
        </p:nvPicPr>
        <p:blipFill>
          <a:blip r:embed="rId3"/>
          <a:stretch>
            <a:fillRect/>
          </a:stretch>
        </p:blipFill>
        <p:spPr>
          <a:xfrm>
            <a:off x="106568" y="3662406"/>
            <a:ext cx="6127978" cy="3107057"/>
          </a:xfrm>
          <a:prstGeom prst="rect">
            <a:avLst/>
          </a:prstGeom>
        </p:spPr>
      </p:pic>
      <p:sp>
        <p:nvSpPr>
          <p:cNvPr id="9" name="TextBox 8">
            <a:extLst>
              <a:ext uri="{FF2B5EF4-FFF2-40B4-BE49-F238E27FC236}">
                <a16:creationId xmlns:a16="http://schemas.microsoft.com/office/drawing/2014/main" id="{00F74B2C-1F95-A3AF-FFFA-E96BC9625757}"/>
              </a:ext>
            </a:extLst>
          </p:cNvPr>
          <p:cNvSpPr txBox="1"/>
          <p:nvPr/>
        </p:nvSpPr>
        <p:spPr>
          <a:xfrm>
            <a:off x="53284" y="1213586"/>
            <a:ext cx="5608607" cy="1754326"/>
          </a:xfrm>
          <a:prstGeom prst="rect">
            <a:avLst/>
          </a:prstGeom>
          <a:noFill/>
        </p:spPr>
        <p:txBody>
          <a:bodyPr wrap="square" rtlCol="0">
            <a:spAutoFit/>
          </a:bodyPr>
          <a:lstStyle/>
          <a:p>
            <a:pPr marL="285750" indent="-285750">
              <a:buFont typeface="Arial" panose="020B0604020202020204" pitchFamily="34" charset="0"/>
              <a:buChar char="•"/>
            </a:pPr>
            <a:r>
              <a:rPr lang="en-US" dirty="0"/>
              <a:t>In order to stay competitive and keep up with inflation-related cost-of-living increases, wages must also increase</a:t>
            </a:r>
          </a:p>
          <a:p>
            <a:pPr marL="285750" indent="-285750">
              <a:buFont typeface="Arial" panose="020B0604020202020204" pitchFamily="34" charset="0"/>
              <a:buChar char="•"/>
            </a:pPr>
            <a:r>
              <a:rPr lang="en-US" dirty="0"/>
              <a:t>These two graphs show the amount that each agency’s starting and maximum pay increased over a 20-year period, from 2003 to 2023</a:t>
            </a:r>
          </a:p>
        </p:txBody>
      </p:sp>
      <p:sp>
        <p:nvSpPr>
          <p:cNvPr id="10" name="TextBox 9">
            <a:extLst>
              <a:ext uri="{FF2B5EF4-FFF2-40B4-BE49-F238E27FC236}">
                <a16:creationId xmlns:a16="http://schemas.microsoft.com/office/drawing/2014/main" id="{E67A9821-6DDF-D12A-F825-DCCB4159256A}"/>
              </a:ext>
            </a:extLst>
          </p:cNvPr>
          <p:cNvSpPr txBox="1"/>
          <p:nvPr/>
        </p:nvSpPr>
        <p:spPr>
          <a:xfrm>
            <a:off x="6327551" y="4397661"/>
            <a:ext cx="5608607" cy="1477328"/>
          </a:xfrm>
          <a:prstGeom prst="rect">
            <a:avLst/>
          </a:prstGeom>
          <a:noFill/>
        </p:spPr>
        <p:txBody>
          <a:bodyPr wrap="square" rtlCol="0">
            <a:spAutoFit/>
          </a:bodyPr>
          <a:lstStyle/>
          <a:p>
            <a:pPr marL="285750" indent="-285750">
              <a:buFont typeface="Arial" panose="020B0604020202020204" pitchFamily="34" charset="0"/>
              <a:buChar char="•"/>
            </a:pPr>
            <a:r>
              <a:rPr lang="en-US" dirty="0"/>
              <a:t>Miami ranks 4</a:t>
            </a:r>
            <a:r>
              <a:rPr lang="en-US" baseline="30000" dirty="0"/>
              <a:t>th</a:t>
            </a:r>
            <a:r>
              <a:rPr lang="en-US" dirty="0"/>
              <a:t> out of 10 for amount of starting pay increase from 2003-2023</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solidFill>
                  <a:srgbClr val="FF0000"/>
                </a:solidFill>
              </a:rPr>
              <a:t>Miami ranks 10</a:t>
            </a:r>
            <a:r>
              <a:rPr lang="en-US" baseline="30000" dirty="0">
                <a:solidFill>
                  <a:srgbClr val="FF0000"/>
                </a:solidFill>
              </a:rPr>
              <a:t>th</a:t>
            </a:r>
            <a:r>
              <a:rPr lang="en-US" dirty="0">
                <a:solidFill>
                  <a:srgbClr val="FF0000"/>
                </a:solidFill>
              </a:rPr>
              <a:t> out 10 for amount of maximum pay increase from 2003-2023</a:t>
            </a:r>
          </a:p>
        </p:txBody>
      </p:sp>
    </p:spTree>
    <p:extLst>
      <p:ext uri="{BB962C8B-B14F-4D97-AF65-F5344CB8AC3E}">
        <p14:creationId xmlns:p14="http://schemas.microsoft.com/office/powerpoint/2010/main" val="685036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53075-AEDA-FCF4-BBB7-2B7A8E7E6E13}"/>
              </a:ext>
            </a:extLst>
          </p:cNvPr>
          <p:cNvSpPr>
            <a:spLocks noGrp="1"/>
          </p:cNvSpPr>
          <p:nvPr>
            <p:ph type="title"/>
          </p:nvPr>
        </p:nvSpPr>
        <p:spPr>
          <a:xfrm>
            <a:off x="838200" y="18255"/>
            <a:ext cx="10688782" cy="1325563"/>
          </a:xfrm>
        </p:spPr>
        <p:txBody>
          <a:bodyPr/>
          <a:lstStyle/>
          <a:p>
            <a:r>
              <a:rPr lang="en-US" dirty="0"/>
              <a:t>Pay – Historical Comparison &amp; Trends</a:t>
            </a:r>
          </a:p>
        </p:txBody>
      </p:sp>
      <p:pic>
        <p:nvPicPr>
          <p:cNvPr id="6" name="Picture 5">
            <a:extLst>
              <a:ext uri="{FF2B5EF4-FFF2-40B4-BE49-F238E27FC236}">
                <a16:creationId xmlns:a16="http://schemas.microsoft.com/office/drawing/2014/main" id="{D827BF55-7251-39D1-EF4B-E816FB7D1D29}"/>
              </a:ext>
            </a:extLst>
          </p:cNvPr>
          <p:cNvPicPr>
            <a:picLocks noChangeAspect="1"/>
          </p:cNvPicPr>
          <p:nvPr/>
        </p:nvPicPr>
        <p:blipFill>
          <a:blip r:embed="rId2"/>
          <a:stretch>
            <a:fillRect/>
          </a:stretch>
        </p:blipFill>
        <p:spPr>
          <a:xfrm>
            <a:off x="0" y="1082595"/>
            <a:ext cx="6041774" cy="3733741"/>
          </a:xfrm>
          <a:prstGeom prst="rect">
            <a:avLst/>
          </a:prstGeom>
        </p:spPr>
      </p:pic>
      <p:pic>
        <p:nvPicPr>
          <p:cNvPr id="11" name="Picture 10">
            <a:extLst>
              <a:ext uri="{FF2B5EF4-FFF2-40B4-BE49-F238E27FC236}">
                <a16:creationId xmlns:a16="http://schemas.microsoft.com/office/drawing/2014/main" id="{ADC25ECC-F3FD-2978-4635-599F92FC9AE6}"/>
              </a:ext>
            </a:extLst>
          </p:cNvPr>
          <p:cNvPicPr>
            <a:picLocks noChangeAspect="1"/>
          </p:cNvPicPr>
          <p:nvPr/>
        </p:nvPicPr>
        <p:blipFill>
          <a:blip r:embed="rId3"/>
          <a:stretch>
            <a:fillRect/>
          </a:stretch>
        </p:blipFill>
        <p:spPr>
          <a:xfrm>
            <a:off x="6041774" y="3057237"/>
            <a:ext cx="6150226" cy="3800764"/>
          </a:xfrm>
          <a:prstGeom prst="rect">
            <a:avLst/>
          </a:prstGeom>
        </p:spPr>
      </p:pic>
    </p:spTree>
    <p:extLst>
      <p:ext uri="{BB962C8B-B14F-4D97-AF65-F5344CB8AC3E}">
        <p14:creationId xmlns:p14="http://schemas.microsoft.com/office/powerpoint/2010/main" val="740177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00">
            <a:alpha val="75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D0E34-4E0A-4955-A319-5187F425F292}"/>
              </a:ext>
            </a:extLst>
          </p:cNvPr>
          <p:cNvSpPr>
            <a:spLocks noGrp="1"/>
          </p:cNvSpPr>
          <p:nvPr>
            <p:ph type="title"/>
          </p:nvPr>
        </p:nvSpPr>
        <p:spPr>
          <a:xfrm>
            <a:off x="-83080" y="0"/>
            <a:ext cx="12275079" cy="1996751"/>
          </a:xfrm>
        </p:spPr>
        <p:txBody>
          <a:bodyPr>
            <a:normAutofit/>
          </a:bodyPr>
          <a:lstStyle/>
          <a:p>
            <a:r>
              <a:rPr lang="en-US" sz="4000" b="0" i="0" dirty="0">
                <a:solidFill>
                  <a:srgbClr val="000000"/>
                </a:solidFill>
                <a:effectLst/>
                <a:latin typeface="proxima-nova"/>
              </a:rPr>
              <a:t>“Miami University’s top priority is always the safety of our students and community.” </a:t>
            </a:r>
            <a:br>
              <a:rPr lang="en-US" sz="4000" b="0" i="0" dirty="0">
                <a:solidFill>
                  <a:srgbClr val="000000"/>
                </a:solidFill>
                <a:effectLst/>
                <a:latin typeface="proxima-nova"/>
              </a:rPr>
            </a:br>
            <a:r>
              <a:rPr lang="en-US" sz="4000" b="0" i="0" dirty="0">
                <a:solidFill>
                  <a:srgbClr val="000000"/>
                </a:solidFill>
                <a:effectLst/>
                <a:latin typeface="proxima-nova"/>
              </a:rPr>
              <a:t>(Miami University</a:t>
            </a:r>
            <a:r>
              <a:rPr lang="en-US" sz="4000" dirty="0">
                <a:solidFill>
                  <a:srgbClr val="000000"/>
                </a:solidFill>
                <a:latin typeface="proxima-nova"/>
              </a:rPr>
              <a:t>,</a:t>
            </a:r>
            <a:r>
              <a:rPr lang="en-US" sz="4000" b="0" i="0" dirty="0">
                <a:solidFill>
                  <a:srgbClr val="000000"/>
                </a:solidFill>
                <a:effectLst/>
                <a:latin typeface="proxima-nova"/>
              </a:rPr>
              <a:t> </a:t>
            </a:r>
            <a:r>
              <a:rPr lang="en-US" sz="4000" dirty="0">
                <a:solidFill>
                  <a:srgbClr val="000000"/>
                </a:solidFill>
                <a:latin typeface="proxima-nova"/>
              </a:rPr>
              <a:t>20</a:t>
            </a:r>
            <a:r>
              <a:rPr lang="en-US" sz="4000" b="0" i="0" dirty="0">
                <a:solidFill>
                  <a:srgbClr val="000000"/>
                </a:solidFill>
                <a:effectLst/>
                <a:latin typeface="proxima-nova"/>
              </a:rPr>
              <a:t>24)</a:t>
            </a:r>
            <a:endParaRPr lang="en-US" sz="4000" dirty="0"/>
          </a:p>
        </p:txBody>
      </p:sp>
      <p:sp>
        <p:nvSpPr>
          <p:cNvPr id="8" name="Text Placeholder 7">
            <a:extLst>
              <a:ext uri="{FF2B5EF4-FFF2-40B4-BE49-F238E27FC236}">
                <a16:creationId xmlns:a16="http://schemas.microsoft.com/office/drawing/2014/main" id="{C881DF26-607F-4FFB-9DFC-673011CAFD7B}"/>
              </a:ext>
            </a:extLst>
          </p:cNvPr>
          <p:cNvSpPr>
            <a:spLocks noGrp="1"/>
          </p:cNvSpPr>
          <p:nvPr>
            <p:ph type="body" sz="half" idx="2"/>
          </p:nvPr>
        </p:nvSpPr>
        <p:spPr>
          <a:xfrm>
            <a:off x="6839341" y="3704255"/>
            <a:ext cx="4023550" cy="858416"/>
          </a:xfrm>
        </p:spPr>
        <p:txBody>
          <a:bodyPr>
            <a:normAutofit lnSpcReduction="10000"/>
          </a:bodyPr>
          <a:lstStyle/>
          <a:p>
            <a:r>
              <a:rPr lang="en-US" sz="2000" dirty="0"/>
              <a:t>IT’S GONNA TAKE MORE THAN </a:t>
            </a:r>
            <a:r>
              <a:rPr lang="en-US" sz="2000" u="sng" dirty="0"/>
              <a:t>EMPTY</a:t>
            </a:r>
            <a:r>
              <a:rPr lang="en-US" sz="2000" dirty="0"/>
              <a:t> WORDS TO SOLVE THE POLICE STAFFING SHORTAGE </a:t>
            </a:r>
          </a:p>
        </p:txBody>
      </p:sp>
      <p:pic>
        <p:nvPicPr>
          <p:cNvPr id="12" name="Picture Placeholder 11">
            <a:extLst>
              <a:ext uri="{FF2B5EF4-FFF2-40B4-BE49-F238E27FC236}">
                <a16:creationId xmlns:a16="http://schemas.microsoft.com/office/drawing/2014/main" id="{055E3615-1D05-469A-901B-43AD36248B0B}"/>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3785" b="3785"/>
          <a:stretch>
            <a:fillRect/>
          </a:stretch>
        </p:blipFill>
        <p:spPr>
          <a:xfrm>
            <a:off x="91125" y="1996751"/>
            <a:ext cx="6004875" cy="4741504"/>
          </a:xfrm>
        </p:spPr>
      </p:pic>
    </p:spTree>
    <p:extLst>
      <p:ext uri="{BB962C8B-B14F-4D97-AF65-F5344CB8AC3E}">
        <p14:creationId xmlns:p14="http://schemas.microsoft.com/office/powerpoint/2010/main" val="32014396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746ADB4-460D-3DCC-DAC4-5378E5225B0D}"/>
              </a:ext>
            </a:extLst>
          </p:cNvPr>
          <p:cNvSpPr>
            <a:spLocks noGrp="1"/>
          </p:cNvSpPr>
          <p:nvPr>
            <p:ph type="title"/>
          </p:nvPr>
        </p:nvSpPr>
        <p:spPr/>
        <p:txBody>
          <a:bodyPr/>
          <a:lstStyle/>
          <a:p>
            <a:pPr algn="ctr"/>
            <a:r>
              <a:rPr lang="en-US" dirty="0"/>
              <a:t>Works Cited</a:t>
            </a:r>
          </a:p>
        </p:txBody>
      </p:sp>
      <p:sp>
        <p:nvSpPr>
          <p:cNvPr id="8" name="Content Placeholder 7">
            <a:extLst>
              <a:ext uri="{FF2B5EF4-FFF2-40B4-BE49-F238E27FC236}">
                <a16:creationId xmlns:a16="http://schemas.microsoft.com/office/drawing/2014/main" id="{FFE180A8-A22F-4673-3163-A545BE97CD5B}"/>
              </a:ext>
            </a:extLst>
          </p:cNvPr>
          <p:cNvSpPr>
            <a:spLocks noGrp="1"/>
          </p:cNvSpPr>
          <p:nvPr>
            <p:ph idx="1"/>
          </p:nvPr>
        </p:nvSpPr>
        <p:spPr/>
        <p:txBody>
          <a:bodyPr>
            <a:normAutofit fontScale="62500" lnSpcReduction="20000"/>
          </a:bodyPr>
          <a:lstStyle/>
          <a:p>
            <a:pPr marL="0" marR="0" indent="0" algn="ctr">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20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Associated Press. “The U.S. Is Experiencing a Police Hiring Crisis.” </a:t>
            </a:r>
            <a:r>
              <a:rPr lang="en-US" sz="1800" i="1" dirty="0" err="1">
                <a:effectLst/>
                <a:latin typeface="Times New Roman" panose="02020603050405020304" pitchFamily="18" charset="0"/>
                <a:ea typeface="Calibri" panose="020F0502020204030204" pitchFamily="34" charset="0"/>
                <a:cs typeface="Times New Roman" panose="02020603050405020304" pitchFamily="18" charset="0"/>
              </a:rPr>
              <a:t>NBCNews.Com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NBCUniversal News Group, 6 Sept. 2023, </a:t>
            </a:r>
            <a:r>
              <a:rPr lang="en-US" sz="1800" dirty="0">
                <a:effectLst/>
                <a:latin typeface="Times New Roman" panose="02020603050405020304" pitchFamily="18" charset="0"/>
                <a:ea typeface="Calibri" panose="020F0502020204030204" pitchFamily="34" charset="0"/>
                <a:cs typeface="Times New Roman" panose="02020603050405020304" pitchFamily="18" charset="0"/>
                <a:hlinkClick r:id="rId2"/>
              </a:rPr>
              <a:t>www.nbcnews.com/news/us-news/us-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experiencing-police-hiring-crisis-rcna103600.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20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Charalambous, Peter. “‘Vicious Cycle’: Inside the Police Recruiting Crunch with Resignations on the Rise.”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ABC News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ABC News Network, 6 Apr. 2023, 	abcnews.go.com/US/police-departments-face-vicious-cycle-challenges-retaining-recruiting/</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story?id</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=98363458.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20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Ohio SERB. “State Employment Relations Board.”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Ohio Collective Bargaining Agreements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19 Apr. 2024, serb.ohio.gov/.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20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International Association of Chiefs of Police. “The State of Recruitment: A Crisis for Law Enforcement.”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IACP Recruitment Brochure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12 Mar. 2020, 	www.theiacp.org/sites/default/files/239416_IACP_RecruitmentBR_HR_0.pdf.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20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Miami University. “Reaffirming Our Commitment to Safety in Our Community.”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Miami University</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2 Jan. 2024, miamioh.edu/news/2024/01/reaffirming-our-commitment-to-	safety-in-our-community.html.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200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US Department of Justice. “Justice Department Releases Report on Recommendations for Law Enforcement Agencies Facing Recruitment and Retention Challenges.”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Office of 	Public Affairs | Justice Department Releases Report on Recommendations for Law Enforcement Agencies Facing Recruitment and Retention Challenges | United States 	Department of Justice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17 Oct. 2023, www.justice.gov/opa/pr/justice-department-releases-report-recommendations-law-enforcement-agencies-facing.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4232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B050">
            <a:alpha val="8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53075-AEDA-FCF4-BBB7-2B7A8E7E6E13}"/>
              </a:ext>
            </a:extLst>
          </p:cNvPr>
          <p:cNvSpPr>
            <a:spLocks noGrp="1"/>
          </p:cNvSpPr>
          <p:nvPr>
            <p:ph type="title"/>
          </p:nvPr>
        </p:nvSpPr>
        <p:spPr>
          <a:xfrm>
            <a:off x="0" y="18255"/>
            <a:ext cx="10515600" cy="1325563"/>
          </a:xfrm>
        </p:spPr>
        <p:txBody>
          <a:bodyPr/>
          <a:lstStyle/>
          <a:p>
            <a:pPr algn="ctr"/>
            <a:r>
              <a:rPr lang="en-US" b="1" dirty="0">
                <a:solidFill>
                  <a:schemeClr val="accent1">
                    <a:lumMod val="75000"/>
                  </a:schemeClr>
                </a:solidFill>
              </a:rPr>
              <a:t>SOLUTIONS</a:t>
            </a:r>
          </a:p>
        </p:txBody>
      </p:sp>
      <p:sp>
        <p:nvSpPr>
          <p:cNvPr id="3" name="Content Placeholder 2">
            <a:extLst>
              <a:ext uri="{FF2B5EF4-FFF2-40B4-BE49-F238E27FC236}">
                <a16:creationId xmlns:a16="http://schemas.microsoft.com/office/drawing/2014/main" id="{B13E709E-B8FF-54A4-B1D6-67BB9CB5F4C0}"/>
              </a:ext>
            </a:extLst>
          </p:cNvPr>
          <p:cNvSpPr>
            <a:spLocks noGrp="1"/>
          </p:cNvSpPr>
          <p:nvPr>
            <p:ph idx="1"/>
          </p:nvPr>
        </p:nvSpPr>
        <p:spPr>
          <a:xfrm>
            <a:off x="838200" y="1343818"/>
            <a:ext cx="10515600" cy="5260182"/>
          </a:xfrm>
        </p:spPr>
        <p:txBody>
          <a:bodyPr>
            <a:normAutofit/>
          </a:bodyPr>
          <a:lstStyle/>
          <a:p>
            <a:r>
              <a:rPr lang="en-US" dirty="0"/>
              <a:t>The Justice Department’s report provides recommendations to help improve this crisis (DOJ, 2023):</a:t>
            </a:r>
          </a:p>
          <a:p>
            <a:pPr lvl="1"/>
            <a:r>
              <a:rPr lang="en-US" dirty="0"/>
              <a:t>Reconsidering officer eligibility requirements to better reflect modern police work</a:t>
            </a:r>
          </a:p>
          <a:p>
            <a:pPr lvl="1"/>
            <a:r>
              <a:rPr lang="en-US" dirty="0"/>
              <a:t>Modernizing and accelerating the hiring process</a:t>
            </a:r>
          </a:p>
          <a:p>
            <a:pPr lvl="1"/>
            <a:r>
              <a:rPr lang="en-US" dirty="0"/>
              <a:t>Investing in officer health, safety, and wellbeing</a:t>
            </a:r>
          </a:p>
          <a:p>
            <a:pPr lvl="1"/>
            <a:r>
              <a:rPr lang="en-US" dirty="0"/>
              <a:t>Working with community leaders to target recruitment efforts toward diverse candidates and potential recruits who might otherwise not consider law enforcement as a career</a:t>
            </a:r>
          </a:p>
          <a:p>
            <a:pPr marL="457200" lvl="1" indent="0">
              <a:buNone/>
            </a:pPr>
            <a:endParaRPr lang="en-US" b="1" dirty="0"/>
          </a:p>
        </p:txBody>
      </p:sp>
    </p:spTree>
    <p:extLst>
      <p:ext uri="{BB962C8B-B14F-4D97-AF65-F5344CB8AC3E}">
        <p14:creationId xmlns:p14="http://schemas.microsoft.com/office/powerpoint/2010/main" val="1229008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B050">
            <a:alpha val="50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53075-AEDA-FCF4-BBB7-2B7A8E7E6E13}"/>
              </a:ext>
            </a:extLst>
          </p:cNvPr>
          <p:cNvSpPr>
            <a:spLocks noGrp="1"/>
          </p:cNvSpPr>
          <p:nvPr>
            <p:ph type="title"/>
          </p:nvPr>
        </p:nvSpPr>
        <p:spPr>
          <a:xfrm>
            <a:off x="1435360" y="0"/>
            <a:ext cx="10515600" cy="1325563"/>
          </a:xfrm>
        </p:spPr>
        <p:txBody>
          <a:bodyPr/>
          <a:lstStyle/>
          <a:p>
            <a:r>
              <a:rPr lang="en-US" b="1" dirty="0">
                <a:solidFill>
                  <a:srgbClr val="0070C0"/>
                </a:solidFill>
              </a:rPr>
              <a:t>HOW TO SOLVE THE SHORTAGE AT MUPD</a:t>
            </a:r>
          </a:p>
        </p:txBody>
      </p:sp>
      <p:sp>
        <p:nvSpPr>
          <p:cNvPr id="3" name="Content Placeholder 2">
            <a:extLst>
              <a:ext uri="{FF2B5EF4-FFF2-40B4-BE49-F238E27FC236}">
                <a16:creationId xmlns:a16="http://schemas.microsoft.com/office/drawing/2014/main" id="{B13E709E-B8FF-54A4-B1D6-67BB9CB5F4C0}"/>
              </a:ext>
            </a:extLst>
          </p:cNvPr>
          <p:cNvSpPr>
            <a:spLocks noGrp="1"/>
          </p:cNvSpPr>
          <p:nvPr>
            <p:ph idx="1"/>
          </p:nvPr>
        </p:nvSpPr>
        <p:spPr>
          <a:xfrm>
            <a:off x="838200" y="1343818"/>
            <a:ext cx="10515600" cy="5260182"/>
          </a:xfrm>
        </p:spPr>
        <p:txBody>
          <a:bodyPr>
            <a:normAutofit/>
          </a:bodyPr>
          <a:lstStyle/>
          <a:p>
            <a:r>
              <a:rPr lang="en-US" dirty="0"/>
              <a:t>Pay is directly related to both recruitment AND retention</a:t>
            </a:r>
          </a:p>
          <a:p>
            <a:r>
              <a:rPr lang="en-US" dirty="0"/>
              <a:t>If MUPD is to thrive, we must remain competitive with surrounding agencies </a:t>
            </a:r>
          </a:p>
          <a:p>
            <a:pPr lvl="1"/>
            <a:r>
              <a:rPr lang="en-US" dirty="0"/>
              <a:t>The consequences of not being competitive include:</a:t>
            </a:r>
          </a:p>
          <a:p>
            <a:pPr lvl="2"/>
            <a:r>
              <a:rPr lang="en-US" dirty="0"/>
              <a:t>A lack of eligible and high-quality candidates willing to join MUPD</a:t>
            </a:r>
          </a:p>
          <a:p>
            <a:pPr lvl="2"/>
            <a:r>
              <a:rPr lang="en-US" dirty="0"/>
              <a:t>The risk of current high-performing members of MUPD leaving to work elsewhere</a:t>
            </a:r>
          </a:p>
          <a:p>
            <a:r>
              <a:rPr lang="en-US" b="1" dirty="0"/>
              <a:t>Fact: </a:t>
            </a:r>
            <a:r>
              <a:rPr lang="en-US" b="1" dirty="0">
                <a:solidFill>
                  <a:srgbClr val="FF0000"/>
                </a:solidFill>
              </a:rPr>
              <a:t>MUPD is NOT keeping up with its peers</a:t>
            </a:r>
            <a:r>
              <a:rPr lang="en-US" dirty="0"/>
              <a:t>, as the data on the next several slides will show</a:t>
            </a:r>
            <a:endParaRPr lang="en-US" b="1" dirty="0"/>
          </a:p>
          <a:p>
            <a:endParaRPr lang="en-US" dirty="0"/>
          </a:p>
        </p:txBody>
      </p:sp>
    </p:spTree>
    <p:extLst>
      <p:ext uri="{BB962C8B-B14F-4D97-AF65-F5344CB8AC3E}">
        <p14:creationId xmlns:p14="http://schemas.microsoft.com/office/powerpoint/2010/main" val="361553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53075-AEDA-FCF4-BBB7-2B7A8E7E6E13}"/>
              </a:ext>
            </a:extLst>
          </p:cNvPr>
          <p:cNvSpPr>
            <a:spLocks noGrp="1"/>
          </p:cNvSpPr>
          <p:nvPr>
            <p:ph type="title"/>
          </p:nvPr>
        </p:nvSpPr>
        <p:spPr>
          <a:xfrm>
            <a:off x="0" y="10368"/>
            <a:ext cx="10515600" cy="1325563"/>
          </a:xfrm>
        </p:spPr>
        <p:txBody>
          <a:bodyPr/>
          <a:lstStyle/>
          <a:p>
            <a:pPr algn="ctr"/>
            <a:r>
              <a:rPr lang="en-US" dirty="0">
                <a:highlight>
                  <a:srgbClr val="FFFF00"/>
                </a:highlight>
              </a:rPr>
              <a:t>HOW MIAMI UNIVERSITY COMPARES </a:t>
            </a:r>
          </a:p>
        </p:txBody>
      </p:sp>
      <p:sp>
        <p:nvSpPr>
          <p:cNvPr id="3" name="Content Placeholder 2">
            <a:extLst>
              <a:ext uri="{FF2B5EF4-FFF2-40B4-BE49-F238E27FC236}">
                <a16:creationId xmlns:a16="http://schemas.microsoft.com/office/drawing/2014/main" id="{B13E709E-B8FF-54A4-B1D6-67BB9CB5F4C0}"/>
              </a:ext>
            </a:extLst>
          </p:cNvPr>
          <p:cNvSpPr>
            <a:spLocks noGrp="1"/>
          </p:cNvSpPr>
          <p:nvPr>
            <p:ph idx="1"/>
          </p:nvPr>
        </p:nvSpPr>
        <p:spPr>
          <a:xfrm>
            <a:off x="922176" y="1150043"/>
            <a:ext cx="10515600" cy="5371018"/>
          </a:xfrm>
        </p:spPr>
        <p:txBody>
          <a:bodyPr>
            <a:normAutofit fontScale="92500"/>
          </a:bodyPr>
          <a:lstStyle/>
          <a:p>
            <a:r>
              <a:rPr lang="en-US" dirty="0"/>
              <a:t>MUPD starting officer pay is $63,128</a:t>
            </a:r>
          </a:p>
          <a:p>
            <a:pPr lvl="1"/>
            <a:r>
              <a:rPr lang="en-US" dirty="0"/>
              <a:t>This is $2,025.67 </a:t>
            </a:r>
            <a:r>
              <a:rPr lang="en-US" b="1" u="sng" dirty="0">
                <a:solidFill>
                  <a:srgbClr val="FF0000"/>
                </a:solidFill>
              </a:rPr>
              <a:t>LESS</a:t>
            </a:r>
            <a:r>
              <a:rPr lang="en-US" dirty="0">
                <a:solidFill>
                  <a:srgbClr val="FF0000"/>
                </a:solidFill>
              </a:rPr>
              <a:t> </a:t>
            </a:r>
            <a:r>
              <a:rPr lang="en-US" dirty="0"/>
              <a:t>than the average Butler County officer starting pay</a:t>
            </a:r>
          </a:p>
          <a:p>
            <a:pPr lvl="1"/>
            <a:r>
              <a:rPr lang="en-US" dirty="0"/>
              <a:t>This is $10,582 </a:t>
            </a:r>
            <a:r>
              <a:rPr lang="en-US" b="1" u="sng" dirty="0">
                <a:solidFill>
                  <a:srgbClr val="FF0000"/>
                </a:solidFill>
              </a:rPr>
              <a:t>LESS </a:t>
            </a:r>
            <a:r>
              <a:rPr lang="en-US" dirty="0"/>
              <a:t>than the highest starting officer pay in Butler County (West Chester)</a:t>
            </a:r>
          </a:p>
          <a:p>
            <a:pPr lvl="1"/>
            <a:r>
              <a:rPr lang="en-US" dirty="0"/>
              <a:t>This is $5,242 MORE than the lowest starting officer pay in Butler County (Fairfield Township)</a:t>
            </a:r>
          </a:p>
          <a:p>
            <a:r>
              <a:rPr lang="en-US" dirty="0"/>
              <a:t>MUPD maximum officer pay is $78,777</a:t>
            </a:r>
          </a:p>
          <a:p>
            <a:pPr lvl="1"/>
            <a:r>
              <a:rPr lang="en-US" dirty="0"/>
              <a:t>This is </a:t>
            </a:r>
            <a:r>
              <a:rPr lang="en-US" b="1" dirty="0"/>
              <a:t>$10,142.65 </a:t>
            </a:r>
            <a:r>
              <a:rPr lang="en-US" b="1" u="sng" dirty="0">
                <a:solidFill>
                  <a:srgbClr val="FF0000"/>
                </a:solidFill>
              </a:rPr>
              <a:t>LESS </a:t>
            </a:r>
            <a:r>
              <a:rPr lang="en-US" dirty="0"/>
              <a:t>than the average Butler County officer maximum pay</a:t>
            </a:r>
          </a:p>
          <a:p>
            <a:pPr lvl="1"/>
            <a:r>
              <a:rPr lang="en-US" dirty="0"/>
              <a:t>This is </a:t>
            </a:r>
            <a:r>
              <a:rPr lang="en-US" b="1" dirty="0"/>
              <a:t>$19,150 </a:t>
            </a:r>
            <a:r>
              <a:rPr lang="en-US" b="1" u="sng" dirty="0">
                <a:solidFill>
                  <a:srgbClr val="FF0000"/>
                </a:solidFill>
              </a:rPr>
              <a:t>LESS</a:t>
            </a:r>
            <a:r>
              <a:rPr lang="en-US" b="1" dirty="0"/>
              <a:t> </a:t>
            </a:r>
            <a:r>
              <a:rPr lang="en-US" dirty="0"/>
              <a:t>than the maximum officer pay in Butler County (West Chester)</a:t>
            </a:r>
          </a:p>
          <a:p>
            <a:pPr lvl="1"/>
            <a:r>
              <a:rPr lang="en-US" dirty="0"/>
              <a:t>This is the </a:t>
            </a:r>
            <a:r>
              <a:rPr lang="en-US" b="1" u="sng" dirty="0">
                <a:solidFill>
                  <a:srgbClr val="FF0000"/>
                </a:solidFill>
              </a:rPr>
              <a:t>LOWEST</a:t>
            </a:r>
            <a:r>
              <a:rPr lang="en-US" dirty="0"/>
              <a:t> maximum officer pay in Butler County</a:t>
            </a:r>
          </a:p>
          <a:p>
            <a:r>
              <a:rPr lang="en-US" dirty="0"/>
              <a:t>The MUPD Chief’s pay is $154,246.31 </a:t>
            </a:r>
            <a:r>
              <a:rPr lang="en-US" sz="1800" dirty="0"/>
              <a:t>(including $2000 stipend)</a:t>
            </a:r>
          </a:p>
          <a:p>
            <a:pPr lvl="1"/>
            <a:r>
              <a:rPr lang="en-US" dirty="0"/>
              <a:t>This is </a:t>
            </a:r>
            <a:r>
              <a:rPr lang="en-US" b="1" dirty="0"/>
              <a:t>$20,228.68 </a:t>
            </a:r>
            <a:r>
              <a:rPr lang="en-US" b="1" u="sng" dirty="0">
                <a:solidFill>
                  <a:srgbClr val="00B050"/>
                </a:solidFill>
              </a:rPr>
              <a:t>MORE</a:t>
            </a:r>
            <a:r>
              <a:rPr lang="en-US" dirty="0"/>
              <a:t> than the average Butler County Chief pay</a:t>
            </a:r>
          </a:p>
          <a:p>
            <a:pPr lvl="1"/>
            <a:r>
              <a:rPr lang="en-US" dirty="0"/>
              <a:t>This is </a:t>
            </a:r>
            <a:r>
              <a:rPr lang="en-US" b="1" dirty="0"/>
              <a:t>$43,518 </a:t>
            </a:r>
            <a:r>
              <a:rPr lang="en-US" b="1" u="sng" dirty="0">
                <a:solidFill>
                  <a:srgbClr val="00B050"/>
                </a:solidFill>
              </a:rPr>
              <a:t>MORE</a:t>
            </a:r>
            <a:r>
              <a:rPr lang="en-US" dirty="0"/>
              <a:t> than the lowest Butler County Chief pay</a:t>
            </a:r>
          </a:p>
          <a:p>
            <a:pPr lvl="1"/>
            <a:r>
              <a:rPr lang="en-US" dirty="0"/>
              <a:t>This is the second highest Chief pay in Butler County</a:t>
            </a:r>
          </a:p>
        </p:txBody>
      </p:sp>
    </p:spTree>
    <p:extLst>
      <p:ext uri="{BB962C8B-B14F-4D97-AF65-F5344CB8AC3E}">
        <p14:creationId xmlns:p14="http://schemas.microsoft.com/office/powerpoint/2010/main" val="2350544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53075-AEDA-FCF4-BBB7-2B7A8E7E6E13}"/>
              </a:ext>
            </a:extLst>
          </p:cNvPr>
          <p:cNvSpPr>
            <a:spLocks noGrp="1"/>
          </p:cNvSpPr>
          <p:nvPr>
            <p:ph type="title"/>
          </p:nvPr>
        </p:nvSpPr>
        <p:spPr>
          <a:xfrm>
            <a:off x="2125825" y="0"/>
            <a:ext cx="10515600" cy="1325563"/>
          </a:xfrm>
        </p:spPr>
        <p:txBody>
          <a:bodyPr/>
          <a:lstStyle/>
          <a:p>
            <a:r>
              <a:rPr lang="en-US" dirty="0"/>
              <a:t>Pay – Comparison to Peers (2023)</a:t>
            </a:r>
          </a:p>
        </p:txBody>
      </p:sp>
      <p:pic>
        <p:nvPicPr>
          <p:cNvPr id="6" name="Picture 5">
            <a:extLst>
              <a:ext uri="{FF2B5EF4-FFF2-40B4-BE49-F238E27FC236}">
                <a16:creationId xmlns:a16="http://schemas.microsoft.com/office/drawing/2014/main" id="{CE16DD79-4DF6-DB28-58F0-BF433BE483AA}"/>
              </a:ext>
            </a:extLst>
          </p:cNvPr>
          <p:cNvPicPr>
            <a:picLocks noChangeAspect="1"/>
          </p:cNvPicPr>
          <p:nvPr/>
        </p:nvPicPr>
        <p:blipFill>
          <a:blip r:embed="rId2"/>
          <a:stretch>
            <a:fillRect/>
          </a:stretch>
        </p:blipFill>
        <p:spPr>
          <a:xfrm>
            <a:off x="114539" y="1534221"/>
            <a:ext cx="11962921" cy="4266215"/>
          </a:xfrm>
          <a:prstGeom prst="rect">
            <a:avLst/>
          </a:prstGeom>
        </p:spPr>
      </p:pic>
    </p:spTree>
    <p:extLst>
      <p:ext uri="{BB962C8B-B14F-4D97-AF65-F5344CB8AC3E}">
        <p14:creationId xmlns:p14="http://schemas.microsoft.com/office/powerpoint/2010/main" val="528015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53075-AEDA-FCF4-BBB7-2B7A8E7E6E13}"/>
              </a:ext>
            </a:extLst>
          </p:cNvPr>
          <p:cNvSpPr>
            <a:spLocks noGrp="1"/>
          </p:cNvSpPr>
          <p:nvPr>
            <p:ph type="title"/>
          </p:nvPr>
        </p:nvSpPr>
        <p:spPr>
          <a:xfrm>
            <a:off x="0" y="0"/>
            <a:ext cx="12935527" cy="1325563"/>
          </a:xfrm>
        </p:spPr>
        <p:txBody>
          <a:bodyPr/>
          <a:lstStyle/>
          <a:p>
            <a:pPr algn="ctr"/>
            <a:r>
              <a:rPr lang="en-US" dirty="0"/>
              <a:t>Pay – Comparison to Butler County Agencies</a:t>
            </a:r>
          </a:p>
        </p:txBody>
      </p:sp>
      <p:pic>
        <p:nvPicPr>
          <p:cNvPr id="7" name="Picture 6">
            <a:extLst>
              <a:ext uri="{FF2B5EF4-FFF2-40B4-BE49-F238E27FC236}">
                <a16:creationId xmlns:a16="http://schemas.microsoft.com/office/drawing/2014/main" id="{73CCF7E8-0018-AFF6-3390-D94FC017ACAA}"/>
              </a:ext>
            </a:extLst>
          </p:cNvPr>
          <p:cNvPicPr>
            <a:picLocks noChangeAspect="1"/>
          </p:cNvPicPr>
          <p:nvPr/>
        </p:nvPicPr>
        <p:blipFill>
          <a:blip r:embed="rId2"/>
          <a:stretch>
            <a:fillRect/>
          </a:stretch>
        </p:blipFill>
        <p:spPr>
          <a:xfrm>
            <a:off x="4319326" y="1069845"/>
            <a:ext cx="7561509" cy="4915318"/>
          </a:xfrm>
          <a:prstGeom prst="rect">
            <a:avLst/>
          </a:prstGeom>
        </p:spPr>
      </p:pic>
      <p:sp>
        <p:nvSpPr>
          <p:cNvPr id="8" name="TextBox 7">
            <a:extLst>
              <a:ext uri="{FF2B5EF4-FFF2-40B4-BE49-F238E27FC236}">
                <a16:creationId xmlns:a16="http://schemas.microsoft.com/office/drawing/2014/main" id="{BD3BDCAE-3AFE-B885-89B1-A352A2484249}"/>
              </a:ext>
            </a:extLst>
          </p:cNvPr>
          <p:cNvSpPr txBox="1"/>
          <p:nvPr/>
        </p:nvSpPr>
        <p:spPr>
          <a:xfrm>
            <a:off x="609600" y="1884218"/>
            <a:ext cx="3620655" cy="2585323"/>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FF0000"/>
                </a:solidFill>
              </a:rPr>
              <a:t>Every other agency in Butler County has a higher maximum officer pay than MUPD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solidFill>
                  <a:srgbClr val="FF0000"/>
                </a:solidFill>
              </a:rPr>
              <a:t>Five Butler County agencies have a higher starting officer pay than MUPD</a:t>
            </a:r>
          </a:p>
        </p:txBody>
      </p:sp>
    </p:spTree>
    <p:extLst>
      <p:ext uri="{BB962C8B-B14F-4D97-AF65-F5344CB8AC3E}">
        <p14:creationId xmlns:p14="http://schemas.microsoft.com/office/powerpoint/2010/main" val="856370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53075-AEDA-FCF4-BBB7-2B7A8E7E6E13}"/>
              </a:ext>
            </a:extLst>
          </p:cNvPr>
          <p:cNvSpPr>
            <a:spLocks noGrp="1"/>
          </p:cNvSpPr>
          <p:nvPr>
            <p:ph type="title"/>
          </p:nvPr>
        </p:nvSpPr>
        <p:spPr>
          <a:xfrm>
            <a:off x="0" y="0"/>
            <a:ext cx="10515600" cy="1325563"/>
          </a:xfrm>
        </p:spPr>
        <p:txBody>
          <a:bodyPr/>
          <a:lstStyle/>
          <a:p>
            <a:pPr algn="ctr"/>
            <a:r>
              <a:rPr lang="en-US" dirty="0"/>
              <a:t>Pay – Comparison to Butler County Agencies</a:t>
            </a:r>
          </a:p>
        </p:txBody>
      </p:sp>
      <p:sp>
        <p:nvSpPr>
          <p:cNvPr id="8" name="TextBox 7">
            <a:extLst>
              <a:ext uri="{FF2B5EF4-FFF2-40B4-BE49-F238E27FC236}">
                <a16:creationId xmlns:a16="http://schemas.microsoft.com/office/drawing/2014/main" id="{BD3BDCAE-3AFE-B885-89B1-A352A2484249}"/>
              </a:ext>
            </a:extLst>
          </p:cNvPr>
          <p:cNvSpPr txBox="1"/>
          <p:nvPr/>
        </p:nvSpPr>
        <p:spPr>
          <a:xfrm>
            <a:off x="609600" y="1884218"/>
            <a:ext cx="3620655" cy="2585323"/>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FF0000"/>
                </a:solidFill>
              </a:rPr>
              <a:t>Every other agency in Butler County has a higher maximum officer pay than MUPD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solidFill>
                  <a:srgbClr val="FF0000"/>
                </a:solidFill>
              </a:rPr>
              <a:t>Five Butler County agencies have a higher starting officer pay than MUPD</a:t>
            </a:r>
          </a:p>
        </p:txBody>
      </p:sp>
      <p:pic>
        <p:nvPicPr>
          <p:cNvPr id="6" name="Picture 5">
            <a:extLst>
              <a:ext uri="{FF2B5EF4-FFF2-40B4-BE49-F238E27FC236}">
                <a16:creationId xmlns:a16="http://schemas.microsoft.com/office/drawing/2014/main" id="{5A1336BC-3D8E-84EB-21E3-1569A707F694}"/>
              </a:ext>
            </a:extLst>
          </p:cNvPr>
          <p:cNvPicPr>
            <a:picLocks noChangeAspect="1"/>
          </p:cNvPicPr>
          <p:nvPr/>
        </p:nvPicPr>
        <p:blipFill>
          <a:blip r:embed="rId2"/>
          <a:stretch>
            <a:fillRect/>
          </a:stretch>
        </p:blipFill>
        <p:spPr>
          <a:xfrm>
            <a:off x="4239151" y="1071076"/>
            <a:ext cx="7343249" cy="5021348"/>
          </a:xfrm>
          <a:prstGeom prst="rect">
            <a:avLst/>
          </a:prstGeom>
        </p:spPr>
      </p:pic>
    </p:spTree>
    <p:extLst>
      <p:ext uri="{BB962C8B-B14F-4D97-AF65-F5344CB8AC3E}">
        <p14:creationId xmlns:p14="http://schemas.microsoft.com/office/powerpoint/2010/main" val="331635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53075-AEDA-FCF4-BBB7-2B7A8E7E6E13}"/>
              </a:ext>
            </a:extLst>
          </p:cNvPr>
          <p:cNvSpPr>
            <a:spLocks noGrp="1"/>
          </p:cNvSpPr>
          <p:nvPr>
            <p:ph type="title"/>
          </p:nvPr>
        </p:nvSpPr>
        <p:spPr>
          <a:xfrm>
            <a:off x="4299857" y="0"/>
            <a:ext cx="10515600" cy="1325563"/>
          </a:xfrm>
        </p:spPr>
        <p:txBody>
          <a:bodyPr/>
          <a:lstStyle/>
          <a:p>
            <a:r>
              <a:rPr lang="en-US" dirty="0"/>
              <a:t>Pay - Disparity</a:t>
            </a:r>
          </a:p>
        </p:txBody>
      </p:sp>
      <p:sp>
        <p:nvSpPr>
          <p:cNvPr id="3" name="Content Placeholder 2">
            <a:extLst>
              <a:ext uri="{FF2B5EF4-FFF2-40B4-BE49-F238E27FC236}">
                <a16:creationId xmlns:a16="http://schemas.microsoft.com/office/drawing/2014/main" id="{B13E709E-B8FF-54A4-B1D6-67BB9CB5F4C0}"/>
              </a:ext>
            </a:extLst>
          </p:cNvPr>
          <p:cNvSpPr>
            <a:spLocks noGrp="1"/>
          </p:cNvSpPr>
          <p:nvPr>
            <p:ph idx="1"/>
          </p:nvPr>
        </p:nvSpPr>
        <p:spPr>
          <a:xfrm>
            <a:off x="838200" y="1343818"/>
            <a:ext cx="10515600" cy="1676473"/>
          </a:xfrm>
        </p:spPr>
        <p:txBody>
          <a:bodyPr>
            <a:normAutofit/>
          </a:bodyPr>
          <a:lstStyle/>
          <a:p>
            <a:r>
              <a:rPr lang="en-US" dirty="0">
                <a:solidFill>
                  <a:srgbClr val="FF0000"/>
                </a:solidFill>
              </a:rPr>
              <a:t>MUPD has the HIGHEST disparity between maximum officer and chief pay in Butler County</a:t>
            </a:r>
          </a:p>
          <a:p>
            <a:endParaRPr lang="en-US" dirty="0"/>
          </a:p>
        </p:txBody>
      </p:sp>
      <p:sp>
        <p:nvSpPr>
          <p:cNvPr id="5" name="TextBox 4">
            <a:extLst>
              <a:ext uri="{FF2B5EF4-FFF2-40B4-BE49-F238E27FC236}">
                <a16:creationId xmlns:a16="http://schemas.microsoft.com/office/drawing/2014/main" id="{8E508230-237F-0858-3FA1-1909DF8BBD8E}"/>
              </a:ext>
            </a:extLst>
          </p:cNvPr>
          <p:cNvSpPr txBox="1"/>
          <p:nvPr/>
        </p:nvSpPr>
        <p:spPr>
          <a:xfrm>
            <a:off x="563418" y="5689754"/>
            <a:ext cx="11480800" cy="923330"/>
          </a:xfrm>
          <a:prstGeom prst="rect">
            <a:avLst/>
          </a:prstGeom>
          <a:noFill/>
        </p:spPr>
        <p:txBody>
          <a:bodyPr wrap="square" rtlCol="0">
            <a:spAutoFit/>
          </a:bodyPr>
          <a:lstStyle/>
          <a:p>
            <a:r>
              <a:rPr lang="en-US" dirty="0"/>
              <a:t>Note: The more close in distance the blue and orange lines are, the more pay equality exists between officer and chief. The further apart the blue and orange lines are, the greater the difference between officer and chief pay (i.e. “Boss makes a dollar, I make a dime…”)</a:t>
            </a:r>
          </a:p>
        </p:txBody>
      </p:sp>
      <p:sp>
        <p:nvSpPr>
          <p:cNvPr id="7" name="TextBox 6">
            <a:extLst>
              <a:ext uri="{FF2B5EF4-FFF2-40B4-BE49-F238E27FC236}">
                <a16:creationId xmlns:a16="http://schemas.microsoft.com/office/drawing/2014/main" id="{D6F1D671-39EA-18C4-311A-950903D7E52A}"/>
              </a:ext>
            </a:extLst>
          </p:cNvPr>
          <p:cNvSpPr txBox="1"/>
          <p:nvPr/>
        </p:nvSpPr>
        <p:spPr>
          <a:xfrm>
            <a:off x="838200" y="2447636"/>
            <a:ext cx="3694545" cy="1661993"/>
          </a:xfrm>
          <a:prstGeom prst="rect">
            <a:avLst/>
          </a:prstGeom>
          <a:noFill/>
        </p:spPr>
        <p:txBody>
          <a:bodyPr wrap="square" rtlCol="0">
            <a:spAutoFit/>
          </a:bodyPr>
          <a:lstStyle/>
          <a:p>
            <a:pPr marL="342900" indent="-342900">
              <a:buFont typeface="Arial" panose="020B0604020202020204" pitchFamily="34" charset="0"/>
              <a:buChar char="•"/>
            </a:pPr>
            <a:r>
              <a:rPr lang="en-US" sz="2800" dirty="0">
                <a:solidFill>
                  <a:srgbClr val="FF0000"/>
                </a:solidFill>
              </a:rPr>
              <a:t>This negatively affects morale, recruitment and retention</a:t>
            </a:r>
          </a:p>
          <a:p>
            <a:endParaRPr lang="en-US" dirty="0"/>
          </a:p>
        </p:txBody>
      </p:sp>
      <p:pic>
        <p:nvPicPr>
          <p:cNvPr id="13" name="Picture 12">
            <a:extLst>
              <a:ext uri="{FF2B5EF4-FFF2-40B4-BE49-F238E27FC236}">
                <a16:creationId xmlns:a16="http://schemas.microsoft.com/office/drawing/2014/main" id="{D8721DDF-52B6-DA8D-F403-D3598BCD939B}"/>
              </a:ext>
            </a:extLst>
          </p:cNvPr>
          <p:cNvPicPr>
            <a:picLocks noChangeAspect="1"/>
          </p:cNvPicPr>
          <p:nvPr/>
        </p:nvPicPr>
        <p:blipFill>
          <a:blip r:embed="rId2"/>
          <a:stretch>
            <a:fillRect/>
          </a:stretch>
        </p:blipFill>
        <p:spPr>
          <a:xfrm>
            <a:off x="4664685" y="1864611"/>
            <a:ext cx="6689115" cy="3304350"/>
          </a:xfrm>
          <a:prstGeom prst="rect">
            <a:avLst/>
          </a:prstGeom>
        </p:spPr>
      </p:pic>
    </p:spTree>
    <p:extLst>
      <p:ext uri="{BB962C8B-B14F-4D97-AF65-F5344CB8AC3E}">
        <p14:creationId xmlns:p14="http://schemas.microsoft.com/office/powerpoint/2010/main" val="511506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53075-AEDA-FCF4-BBB7-2B7A8E7E6E13}"/>
              </a:ext>
            </a:extLst>
          </p:cNvPr>
          <p:cNvSpPr>
            <a:spLocks noGrp="1"/>
          </p:cNvSpPr>
          <p:nvPr>
            <p:ph type="title"/>
          </p:nvPr>
        </p:nvSpPr>
        <p:spPr>
          <a:xfrm>
            <a:off x="480291" y="18255"/>
            <a:ext cx="11222182" cy="1325563"/>
          </a:xfrm>
        </p:spPr>
        <p:txBody>
          <a:bodyPr>
            <a:normAutofit/>
          </a:bodyPr>
          <a:lstStyle/>
          <a:p>
            <a:r>
              <a:rPr lang="en-US" sz="4000" dirty="0"/>
              <a:t>Pay – Historical Comparison: </a:t>
            </a:r>
            <a:r>
              <a:rPr lang="en-US" sz="3600" dirty="0"/>
              <a:t>2003 vs 2023 Starting Pay</a:t>
            </a:r>
            <a:endParaRPr lang="en-US" sz="4000" dirty="0"/>
          </a:p>
        </p:txBody>
      </p:sp>
      <p:pic>
        <p:nvPicPr>
          <p:cNvPr id="11" name="Picture 10">
            <a:extLst>
              <a:ext uri="{FF2B5EF4-FFF2-40B4-BE49-F238E27FC236}">
                <a16:creationId xmlns:a16="http://schemas.microsoft.com/office/drawing/2014/main" id="{159167F3-4649-1F74-14A6-15D21C6D9D15}"/>
              </a:ext>
            </a:extLst>
          </p:cNvPr>
          <p:cNvPicPr>
            <a:picLocks noChangeAspect="1"/>
          </p:cNvPicPr>
          <p:nvPr/>
        </p:nvPicPr>
        <p:blipFill>
          <a:blip r:embed="rId2"/>
          <a:stretch>
            <a:fillRect/>
          </a:stretch>
        </p:blipFill>
        <p:spPr>
          <a:xfrm>
            <a:off x="6808" y="1066831"/>
            <a:ext cx="6175783" cy="3542083"/>
          </a:xfrm>
          <a:prstGeom prst="rect">
            <a:avLst/>
          </a:prstGeom>
        </p:spPr>
      </p:pic>
      <p:pic>
        <p:nvPicPr>
          <p:cNvPr id="13" name="Picture 12">
            <a:extLst>
              <a:ext uri="{FF2B5EF4-FFF2-40B4-BE49-F238E27FC236}">
                <a16:creationId xmlns:a16="http://schemas.microsoft.com/office/drawing/2014/main" id="{177656C1-BBC0-727B-84F4-901B0BF9C847}"/>
              </a:ext>
            </a:extLst>
          </p:cNvPr>
          <p:cNvPicPr>
            <a:picLocks noChangeAspect="1"/>
          </p:cNvPicPr>
          <p:nvPr/>
        </p:nvPicPr>
        <p:blipFill>
          <a:blip r:embed="rId3"/>
          <a:stretch>
            <a:fillRect/>
          </a:stretch>
        </p:blipFill>
        <p:spPr>
          <a:xfrm>
            <a:off x="6016755" y="3163538"/>
            <a:ext cx="6309907" cy="3676207"/>
          </a:xfrm>
          <a:prstGeom prst="rect">
            <a:avLst/>
          </a:prstGeom>
        </p:spPr>
      </p:pic>
      <p:sp>
        <p:nvSpPr>
          <p:cNvPr id="15" name="TextBox 14">
            <a:extLst>
              <a:ext uri="{FF2B5EF4-FFF2-40B4-BE49-F238E27FC236}">
                <a16:creationId xmlns:a16="http://schemas.microsoft.com/office/drawing/2014/main" id="{79A9103C-E111-8540-60D4-5B5B85010079}"/>
              </a:ext>
            </a:extLst>
          </p:cNvPr>
          <p:cNvSpPr txBox="1"/>
          <p:nvPr/>
        </p:nvSpPr>
        <p:spPr>
          <a:xfrm>
            <a:off x="6446982" y="1343818"/>
            <a:ext cx="5661891" cy="646331"/>
          </a:xfrm>
          <a:prstGeom prst="rect">
            <a:avLst/>
          </a:prstGeom>
          <a:noFill/>
        </p:spPr>
        <p:txBody>
          <a:bodyPr wrap="square" rtlCol="0">
            <a:spAutoFit/>
          </a:bodyPr>
          <a:lstStyle/>
          <a:p>
            <a:pPr marL="285750" indent="-285750">
              <a:buFont typeface="Arial" panose="020B0604020202020204" pitchFamily="34" charset="0"/>
              <a:buChar char="•"/>
            </a:pPr>
            <a:r>
              <a:rPr lang="en-US" dirty="0"/>
              <a:t>In 2003, Miami ranked 6</a:t>
            </a:r>
            <a:r>
              <a:rPr lang="en-US" baseline="30000" dirty="0"/>
              <a:t>th</a:t>
            </a:r>
            <a:r>
              <a:rPr lang="en-US" dirty="0"/>
              <a:t> out of 10 in starting pay at $33,883</a:t>
            </a:r>
          </a:p>
        </p:txBody>
      </p:sp>
      <p:sp>
        <p:nvSpPr>
          <p:cNvPr id="16" name="TextBox 15">
            <a:extLst>
              <a:ext uri="{FF2B5EF4-FFF2-40B4-BE49-F238E27FC236}">
                <a16:creationId xmlns:a16="http://schemas.microsoft.com/office/drawing/2014/main" id="{D5B28CEF-4629-27BC-9163-82C3BBAD8BDB}"/>
              </a:ext>
            </a:extLst>
          </p:cNvPr>
          <p:cNvSpPr txBox="1"/>
          <p:nvPr/>
        </p:nvSpPr>
        <p:spPr>
          <a:xfrm>
            <a:off x="106218" y="5077998"/>
            <a:ext cx="5661891" cy="646331"/>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FF0000"/>
                </a:solidFill>
              </a:rPr>
              <a:t>In 2023, Miami ranked 7</a:t>
            </a:r>
            <a:r>
              <a:rPr lang="en-US" baseline="30000" dirty="0">
                <a:solidFill>
                  <a:srgbClr val="FF0000"/>
                </a:solidFill>
              </a:rPr>
              <a:t>th</a:t>
            </a:r>
            <a:r>
              <a:rPr lang="en-US" dirty="0">
                <a:solidFill>
                  <a:srgbClr val="FF0000"/>
                </a:solidFill>
              </a:rPr>
              <a:t> out of 10 in starting pay at $60,236</a:t>
            </a:r>
          </a:p>
        </p:txBody>
      </p:sp>
    </p:spTree>
    <p:extLst>
      <p:ext uri="{BB962C8B-B14F-4D97-AF65-F5344CB8AC3E}">
        <p14:creationId xmlns:p14="http://schemas.microsoft.com/office/powerpoint/2010/main" val="2841517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TotalTime>
  <Words>1198</Words>
  <Application>Microsoft Office PowerPoint</Application>
  <PresentationFormat>Widescreen</PresentationFormat>
  <Paragraphs>76</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proxima-nova</vt:lpstr>
      <vt:lpstr>Times New Roman</vt:lpstr>
      <vt:lpstr>Office Theme</vt:lpstr>
      <vt:lpstr>NATIONAL AND LOCAL POLICING CRISIS!!</vt:lpstr>
      <vt:lpstr>SOLUTIONS</vt:lpstr>
      <vt:lpstr>HOW TO SOLVE THE SHORTAGE AT MUPD</vt:lpstr>
      <vt:lpstr>HOW MIAMI UNIVERSITY COMPARES </vt:lpstr>
      <vt:lpstr>Pay – Comparison to Peers (2023)</vt:lpstr>
      <vt:lpstr>Pay – Comparison to Butler County Agencies</vt:lpstr>
      <vt:lpstr>Pay – Comparison to Butler County Agencies</vt:lpstr>
      <vt:lpstr>Pay - Disparity</vt:lpstr>
      <vt:lpstr>Pay – Historical Comparison: 2003 vs 2023 Starting Pay</vt:lpstr>
      <vt:lpstr>Pay – Historical Comparison: 2003 vs 2023 Maximum Pay</vt:lpstr>
      <vt:lpstr>Pay – Historical Comparison: Increases from 2023</vt:lpstr>
      <vt:lpstr>Pay – Historical Comparison &amp; Trends</vt:lpstr>
      <vt:lpstr>“Miami University’s top priority is always the safety of our students and community.”  (Miami University, 2024)</vt:lpstr>
      <vt:lpstr>Works Cited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AND LOCAL POLICING CRISIS!!</dc:title>
  <dc:creator>Keith Hibbard</dc:creator>
  <cp:lastModifiedBy>Keith Hibbard</cp:lastModifiedBy>
  <cp:revision>5</cp:revision>
  <dcterms:created xsi:type="dcterms:W3CDTF">2024-04-17T13:59:53Z</dcterms:created>
  <dcterms:modified xsi:type="dcterms:W3CDTF">2024-04-19T16:40:58Z</dcterms:modified>
</cp:coreProperties>
</file>